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98" r:id="rId3"/>
    <p:sldId id="341" r:id="rId4"/>
    <p:sldId id="342" r:id="rId5"/>
    <p:sldId id="343" r:id="rId6"/>
    <p:sldId id="344" r:id="rId7"/>
    <p:sldId id="346" r:id="rId8"/>
    <p:sldId id="347" r:id="rId9"/>
    <p:sldId id="348" r:id="rId10"/>
    <p:sldId id="306" r:id="rId11"/>
    <p:sldId id="300" r:id="rId12"/>
    <p:sldId id="302" r:id="rId13"/>
    <p:sldId id="304" r:id="rId14"/>
    <p:sldId id="305" r:id="rId15"/>
    <p:sldId id="307" r:id="rId16"/>
    <p:sldId id="312" r:id="rId17"/>
    <p:sldId id="308" r:id="rId18"/>
    <p:sldId id="309" r:id="rId19"/>
    <p:sldId id="310" r:id="rId20"/>
    <p:sldId id="311" r:id="rId21"/>
    <p:sldId id="313" r:id="rId22"/>
    <p:sldId id="330" r:id="rId23"/>
    <p:sldId id="314" r:id="rId24"/>
    <p:sldId id="315" r:id="rId25"/>
    <p:sldId id="320" r:id="rId26"/>
    <p:sldId id="331" r:id="rId27"/>
    <p:sldId id="332" r:id="rId28"/>
    <p:sldId id="336" r:id="rId29"/>
    <p:sldId id="333" r:id="rId30"/>
    <p:sldId id="334" r:id="rId31"/>
    <p:sldId id="335" r:id="rId32"/>
    <p:sldId id="337" r:id="rId33"/>
    <p:sldId id="257" r:id="rId34"/>
    <p:sldId id="258" r:id="rId35"/>
    <p:sldId id="270" r:id="rId36"/>
    <p:sldId id="316" r:id="rId37"/>
    <p:sldId id="317" r:id="rId38"/>
    <p:sldId id="318" r:id="rId39"/>
    <p:sldId id="319" r:id="rId40"/>
    <p:sldId id="321" r:id="rId41"/>
    <p:sldId id="349" r:id="rId42"/>
    <p:sldId id="350" r:id="rId43"/>
    <p:sldId id="353" r:id="rId44"/>
    <p:sldId id="351" r:id="rId45"/>
    <p:sldId id="352" r:id="rId46"/>
    <p:sldId id="355" r:id="rId47"/>
    <p:sldId id="356" r:id="rId48"/>
    <p:sldId id="273" r:id="rId49"/>
    <p:sldId id="259" r:id="rId50"/>
    <p:sldId id="260" r:id="rId51"/>
    <p:sldId id="265" r:id="rId52"/>
    <p:sldId id="262" r:id="rId53"/>
    <p:sldId id="266" r:id="rId54"/>
    <p:sldId id="267" r:id="rId55"/>
    <p:sldId id="268" r:id="rId56"/>
    <p:sldId id="269" r:id="rId57"/>
    <p:sldId id="37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0" autoAdjust="0"/>
    <p:restoredTop sz="94660"/>
  </p:normalViewPr>
  <p:slideViewPr>
    <p:cSldViewPr snapToGrid="0">
      <p:cViewPr varScale="1">
        <p:scale>
          <a:sx n="111" d="100"/>
          <a:sy n="111" d="100"/>
        </p:scale>
        <p:origin x="2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10A000-F61A-443F-ADE9-2082DC841780}" type="datetimeFigureOut">
              <a:rPr lang="en-CA" smtClean="0"/>
              <a:t>2023-01-13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E364E-3986-4CF3-9C86-661B873101C9}" type="slidenum">
              <a:rPr lang="en-CA" smtClean="0"/>
              <a:t>‹#›</a:t>
            </a:fld>
            <a:endParaRPr lang="en-CA"/>
          </a:p>
        </p:txBody>
      </p:sp>
    </p:spTree>
    <p:extLst>
      <p:ext uri="{BB962C8B-B14F-4D97-AF65-F5344CB8AC3E}">
        <p14:creationId xmlns:p14="http://schemas.microsoft.com/office/powerpoint/2010/main" val="2423361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get started. </a:t>
            </a:r>
          </a:p>
          <a:p>
            <a:endParaRPr lang="en-US" baseline="0" dirty="0"/>
          </a:p>
          <a:p>
            <a:r>
              <a:rPr lang="en-US" baseline="0" dirty="0"/>
              <a:t>You should have received instructions on getting R and </a:t>
            </a:r>
            <a:r>
              <a:rPr lang="en-US" baseline="0" dirty="0" err="1"/>
              <a:t>Rstudio</a:t>
            </a:r>
            <a:r>
              <a:rPr lang="en-US" baseline="0" dirty="0"/>
              <a:t> setup on your work environment. </a:t>
            </a:r>
          </a:p>
          <a:p>
            <a:r>
              <a:rPr lang="en-US" baseline="0" dirty="0"/>
              <a:t>OR</a:t>
            </a:r>
          </a:p>
          <a:p>
            <a:r>
              <a:rPr lang="en-US" baseline="0" dirty="0"/>
              <a:t>Open </a:t>
            </a:r>
            <a:r>
              <a:rPr lang="en-US" baseline="0" dirty="0" err="1"/>
              <a:t>Rstudio</a:t>
            </a:r>
            <a:r>
              <a:rPr lang="en-US" baseline="0" dirty="0"/>
              <a:t>.</a:t>
            </a:r>
          </a:p>
          <a:p>
            <a:endParaRPr lang="en-US" baseline="0" dirty="0"/>
          </a:p>
          <a:p>
            <a:endParaRPr lang="en-US" baseline="0" dirty="0"/>
          </a:p>
          <a:p>
            <a:r>
              <a:rPr lang="en-US" baseline="0" dirty="0"/>
              <a:t>Let’s play a little with some of the basic R features to get comfortable with this setup. </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 certain code runs can chance from one version of software to another as well as library package versions.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33</a:t>
            </a:fld>
            <a:endParaRPr lang="en-US"/>
          </a:p>
        </p:txBody>
      </p:sp>
    </p:spTree>
    <p:extLst>
      <p:ext uri="{BB962C8B-B14F-4D97-AF65-F5344CB8AC3E}">
        <p14:creationId xmlns:p14="http://schemas.microsoft.com/office/powerpoint/2010/main" val="1863325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Let’s play a little with some of the basic R features to get comfortable with this setup. </a:t>
            </a:r>
          </a:p>
          <a:p>
            <a:r>
              <a:rPr lang="en-US" baseline="0" dirty="0"/>
              <a:t>-trig functions sin(1)</a:t>
            </a:r>
          </a:p>
          <a:p>
            <a:r>
              <a:rPr lang="en-US" baseline="0" dirty="0"/>
              <a:t>-basic arithmetic</a:t>
            </a:r>
          </a:p>
          <a:p>
            <a:pPr marL="171450" indent="-171450">
              <a:buFontTx/>
              <a:buChar char="-"/>
            </a:pPr>
            <a:r>
              <a:rPr lang="en-US" baseline="0" dirty="0"/>
              <a:t>log(1)</a:t>
            </a:r>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55</a:t>
            </a:fld>
            <a:endParaRPr lang="en-US"/>
          </a:p>
        </p:txBody>
      </p:sp>
    </p:spTree>
    <p:extLst>
      <p:ext uri="{BB962C8B-B14F-4D97-AF65-F5344CB8AC3E}">
        <p14:creationId xmlns:p14="http://schemas.microsoft.com/office/powerpoint/2010/main" val="1617019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Let’s play a little with some of the basic R features to get comfortable with this setup. </a:t>
            </a:r>
          </a:p>
          <a:p>
            <a:r>
              <a:rPr lang="en-US" baseline="0" dirty="0"/>
              <a:t>-trig functions sin(1)</a:t>
            </a:r>
          </a:p>
          <a:p>
            <a:r>
              <a:rPr lang="en-US" baseline="0" dirty="0"/>
              <a:t>-basic arithmetic</a:t>
            </a:r>
          </a:p>
          <a:p>
            <a:pPr marL="171450" indent="-171450">
              <a:buFontTx/>
              <a:buChar char="-"/>
            </a:pPr>
            <a:r>
              <a:rPr lang="en-US" baseline="0" dirty="0"/>
              <a:t>log(1)</a:t>
            </a:r>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56</a:t>
            </a:fld>
            <a:endParaRPr lang="en-US"/>
          </a:p>
        </p:txBody>
      </p:sp>
    </p:spTree>
    <p:extLst>
      <p:ext uri="{BB962C8B-B14F-4D97-AF65-F5344CB8AC3E}">
        <p14:creationId xmlns:p14="http://schemas.microsoft.com/office/powerpoint/2010/main" val="411080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Let’s play a little with some of the basic R features to get comfortable with this setup. </a:t>
            </a:r>
          </a:p>
          <a:p>
            <a:r>
              <a:rPr lang="en-US" baseline="0" dirty="0"/>
              <a:t>-trig functions sin(1)</a:t>
            </a:r>
          </a:p>
          <a:p>
            <a:r>
              <a:rPr lang="en-US" baseline="0" dirty="0"/>
              <a:t>-basic arithmetic</a:t>
            </a:r>
          </a:p>
          <a:p>
            <a:pPr marL="171450" indent="-171450">
              <a:buFontTx/>
              <a:buChar char="-"/>
            </a:pPr>
            <a:r>
              <a:rPr lang="en-US" baseline="0" dirty="0"/>
              <a:t>log(1)</a:t>
            </a:r>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34</a:t>
            </a:fld>
            <a:endParaRPr lang="en-US"/>
          </a:p>
        </p:txBody>
      </p:sp>
    </p:spTree>
    <p:extLst>
      <p:ext uri="{BB962C8B-B14F-4D97-AF65-F5344CB8AC3E}">
        <p14:creationId xmlns:p14="http://schemas.microsoft.com/office/powerpoint/2010/main" val="1467108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48</a:t>
            </a:fld>
            <a:endParaRPr lang="en-US"/>
          </a:p>
        </p:txBody>
      </p:sp>
    </p:spTree>
    <p:extLst>
      <p:ext uri="{BB962C8B-B14F-4D97-AF65-F5344CB8AC3E}">
        <p14:creationId xmlns:p14="http://schemas.microsoft.com/office/powerpoint/2010/main" val="387188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49</a:t>
            </a:fld>
            <a:endParaRPr lang="en-US"/>
          </a:p>
        </p:txBody>
      </p:sp>
    </p:spTree>
    <p:extLst>
      <p:ext uri="{BB962C8B-B14F-4D97-AF65-F5344CB8AC3E}">
        <p14:creationId xmlns:p14="http://schemas.microsoft.com/office/powerpoint/2010/main" val="1178229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Let’s play a little with some of the basic R features to get comfortable with this setup. </a:t>
            </a:r>
          </a:p>
          <a:p>
            <a:r>
              <a:rPr lang="en-US" baseline="0" dirty="0"/>
              <a:t>-trig functions sin(1)</a:t>
            </a:r>
          </a:p>
          <a:p>
            <a:r>
              <a:rPr lang="en-US" baseline="0" dirty="0"/>
              <a:t>-basic arithmetic</a:t>
            </a:r>
          </a:p>
          <a:p>
            <a:pPr marL="171450" indent="-171450">
              <a:buFontTx/>
              <a:buChar char="-"/>
            </a:pPr>
            <a:r>
              <a:rPr lang="en-US" baseline="0" dirty="0"/>
              <a:t>log(1)</a:t>
            </a:r>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50</a:t>
            </a:fld>
            <a:endParaRPr lang="en-US"/>
          </a:p>
        </p:txBody>
      </p:sp>
    </p:spTree>
    <p:extLst>
      <p:ext uri="{BB962C8B-B14F-4D97-AF65-F5344CB8AC3E}">
        <p14:creationId xmlns:p14="http://schemas.microsoft.com/office/powerpoint/2010/main" val="19746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Let’s play a little with some of the basic R features to get comfortable with this setup. </a:t>
            </a:r>
          </a:p>
          <a:p>
            <a:r>
              <a:rPr lang="en-US" baseline="0" dirty="0"/>
              <a:t>-trig functions sin(1)</a:t>
            </a:r>
          </a:p>
          <a:p>
            <a:r>
              <a:rPr lang="en-US" baseline="0" dirty="0"/>
              <a:t>-basic arithmetic</a:t>
            </a:r>
          </a:p>
          <a:p>
            <a:pPr marL="171450" indent="-171450">
              <a:buFontTx/>
              <a:buChar char="-"/>
            </a:pPr>
            <a:r>
              <a:rPr lang="en-US" baseline="0" dirty="0"/>
              <a:t>log(1)</a:t>
            </a:r>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51</a:t>
            </a:fld>
            <a:endParaRPr lang="en-US"/>
          </a:p>
        </p:txBody>
      </p:sp>
    </p:spTree>
    <p:extLst>
      <p:ext uri="{BB962C8B-B14F-4D97-AF65-F5344CB8AC3E}">
        <p14:creationId xmlns:p14="http://schemas.microsoft.com/office/powerpoint/2010/main" val="742175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Let’s play a little with some of the basic R features to get comfortable with this setup. </a:t>
            </a:r>
          </a:p>
          <a:p>
            <a:r>
              <a:rPr lang="en-US" baseline="0" dirty="0"/>
              <a:t>-trig functions sin(1)</a:t>
            </a:r>
          </a:p>
          <a:p>
            <a:r>
              <a:rPr lang="en-US" baseline="0" dirty="0"/>
              <a:t>-basic arithmetic</a:t>
            </a:r>
          </a:p>
          <a:p>
            <a:pPr marL="171450" indent="-171450">
              <a:buFontTx/>
              <a:buChar char="-"/>
            </a:pPr>
            <a:r>
              <a:rPr lang="en-US" baseline="0" dirty="0"/>
              <a:t>log(1)</a:t>
            </a:r>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52</a:t>
            </a:fld>
            <a:endParaRPr lang="en-US"/>
          </a:p>
        </p:txBody>
      </p:sp>
    </p:spTree>
    <p:extLst>
      <p:ext uri="{BB962C8B-B14F-4D97-AF65-F5344CB8AC3E}">
        <p14:creationId xmlns:p14="http://schemas.microsoft.com/office/powerpoint/2010/main" val="2001265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Let’s play a little with some of the basic R features to get comfortable with this setup. </a:t>
            </a:r>
          </a:p>
          <a:p>
            <a:r>
              <a:rPr lang="en-US" baseline="0" dirty="0"/>
              <a:t>-trig functions sin(1)</a:t>
            </a:r>
          </a:p>
          <a:p>
            <a:r>
              <a:rPr lang="en-US" baseline="0" dirty="0"/>
              <a:t>-basic arithmetic</a:t>
            </a:r>
          </a:p>
          <a:p>
            <a:pPr marL="171450" indent="-171450">
              <a:buFontTx/>
              <a:buChar char="-"/>
            </a:pPr>
            <a:r>
              <a:rPr lang="en-US" baseline="0" dirty="0"/>
              <a:t>log(1)</a:t>
            </a:r>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53</a:t>
            </a:fld>
            <a:endParaRPr lang="en-US"/>
          </a:p>
        </p:txBody>
      </p:sp>
    </p:spTree>
    <p:extLst>
      <p:ext uri="{BB962C8B-B14F-4D97-AF65-F5344CB8AC3E}">
        <p14:creationId xmlns:p14="http://schemas.microsoft.com/office/powerpoint/2010/main" val="1785656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r>
              <a:rPr lang="en-US" baseline="0" dirty="0"/>
              <a:t>Let’s play a little with some of the basic R features to get comfortable with this setup. </a:t>
            </a:r>
          </a:p>
          <a:p>
            <a:r>
              <a:rPr lang="en-US" baseline="0" dirty="0"/>
              <a:t>-trig functions sin(1)</a:t>
            </a:r>
          </a:p>
          <a:p>
            <a:r>
              <a:rPr lang="en-US" baseline="0" dirty="0"/>
              <a:t>-basic arithmetic</a:t>
            </a:r>
          </a:p>
          <a:p>
            <a:pPr marL="171450" indent="-171450">
              <a:buFontTx/>
              <a:buChar char="-"/>
            </a:pPr>
            <a:r>
              <a:rPr lang="en-US" baseline="0" dirty="0"/>
              <a:t>log(1)</a:t>
            </a:r>
            <a:endParaRPr lang="en-US" dirty="0"/>
          </a:p>
        </p:txBody>
      </p:sp>
      <p:sp>
        <p:nvSpPr>
          <p:cNvPr id="4" name="Slide Number Placeholder 3"/>
          <p:cNvSpPr>
            <a:spLocks noGrp="1"/>
          </p:cNvSpPr>
          <p:nvPr>
            <p:ph type="sldNum" sz="quarter" idx="10"/>
          </p:nvPr>
        </p:nvSpPr>
        <p:spPr/>
        <p:txBody>
          <a:bodyPr/>
          <a:lstStyle/>
          <a:p>
            <a:fld id="{810E8591-3E76-F047-AAF5-761EC97DD26E}" type="slidenum">
              <a:rPr lang="en-US" smtClean="0"/>
              <a:t>54</a:t>
            </a:fld>
            <a:endParaRPr lang="en-US"/>
          </a:p>
        </p:txBody>
      </p:sp>
    </p:spTree>
    <p:extLst>
      <p:ext uri="{BB962C8B-B14F-4D97-AF65-F5344CB8AC3E}">
        <p14:creationId xmlns:p14="http://schemas.microsoft.com/office/powerpoint/2010/main" val="3384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21ED5B31-AD11-4E4B-ADDD-34893E4954D5}" type="datetimeFigureOut">
              <a:rPr lang="en-CA" smtClean="0"/>
              <a:t>2023-01-13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2021900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ED5B31-AD11-4E4B-ADDD-34893E4954D5}" type="datetimeFigureOut">
              <a:rPr lang="en-CA" smtClean="0"/>
              <a:t>2023-01-13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53037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ED5B31-AD11-4E4B-ADDD-34893E4954D5}" type="datetimeFigureOut">
              <a:rPr lang="en-CA" smtClean="0"/>
              <a:t>2023-01-13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413424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21ED5B31-AD11-4E4B-ADDD-34893E4954D5}" type="datetimeFigureOut">
              <a:rPr lang="en-CA" smtClean="0"/>
              <a:t>2023-01-13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3242857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ED5B31-AD11-4E4B-ADDD-34893E4954D5}" type="datetimeFigureOut">
              <a:rPr lang="en-CA" smtClean="0"/>
              <a:t>2023-01-13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2470033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21ED5B31-AD11-4E4B-ADDD-34893E4954D5}" type="datetimeFigureOut">
              <a:rPr lang="en-CA" smtClean="0"/>
              <a:t>2023-01-13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874659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21ED5B31-AD11-4E4B-ADDD-34893E4954D5}" type="datetimeFigureOut">
              <a:rPr lang="en-CA" smtClean="0"/>
              <a:t>2023-01-13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1316691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21ED5B31-AD11-4E4B-ADDD-34893E4954D5}" type="datetimeFigureOut">
              <a:rPr lang="en-CA" smtClean="0"/>
              <a:t>2023-01-13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1838929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D5B31-AD11-4E4B-ADDD-34893E4954D5}" type="datetimeFigureOut">
              <a:rPr lang="en-CA" smtClean="0"/>
              <a:t>2023-01-13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2835833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ED5B31-AD11-4E4B-ADDD-34893E4954D5}" type="datetimeFigureOut">
              <a:rPr lang="en-CA" smtClean="0"/>
              <a:t>2023-01-13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24010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ED5B31-AD11-4E4B-ADDD-34893E4954D5}" type="datetimeFigureOut">
              <a:rPr lang="en-CA" smtClean="0"/>
              <a:t>2023-01-13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8C862314-557C-49B7-A682-B44A41B817E9}" type="slidenum">
              <a:rPr lang="en-CA" smtClean="0"/>
              <a:t>‹#›</a:t>
            </a:fld>
            <a:endParaRPr lang="en-CA"/>
          </a:p>
        </p:txBody>
      </p:sp>
    </p:spTree>
    <p:extLst>
      <p:ext uri="{BB962C8B-B14F-4D97-AF65-F5344CB8AC3E}">
        <p14:creationId xmlns:p14="http://schemas.microsoft.com/office/powerpoint/2010/main" val="3350997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ED5B31-AD11-4E4B-ADDD-34893E4954D5}" type="datetimeFigureOut">
              <a:rPr lang="en-CA" smtClean="0"/>
              <a:t>2023-01-13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862314-557C-49B7-A682-B44A41B817E9}" type="slidenum">
              <a:rPr lang="en-CA" smtClean="0"/>
              <a:t>‹#›</a:t>
            </a:fld>
            <a:endParaRPr lang="en-CA"/>
          </a:p>
        </p:txBody>
      </p:sp>
    </p:spTree>
    <p:extLst>
      <p:ext uri="{BB962C8B-B14F-4D97-AF65-F5344CB8AC3E}">
        <p14:creationId xmlns:p14="http://schemas.microsoft.com/office/powerpoint/2010/main" val="300214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cloud.r-project.or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ran.r-project.org/bin/windows/Rtools/"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confluence.statcan.ca/pages/viewpage.action?pageId=439556887"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r-bloggers.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1000" y="308345"/>
            <a:ext cx="6681610" cy="5178248"/>
          </a:xfrm>
          <a:prstGeom prst="rect">
            <a:avLst/>
          </a:prstGeom>
        </p:spPr>
      </p:pic>
      <p:sp>
        <p:nvSpPr>
          <p:cNvPr id="2" name="Rectangle 1">
            <a:extLst>
              <a:ext uri="{FF2B5EF4-FFF2-40B4-BE49-F238E27FC236}">
                <a16:creationId xmlns:a16="http://schemas.microsoft.com/office/drawing/2014/main" id="{A1C82558-B26A-4763-83FF-DE3C85936998}"/>
              </a:ext>
            </a:extLst>
          </p:cNvPr>
          <p:cNvSpPr/>
          <p:nvPr/>
        </p:nvSpPr>
        <p:spPr>
          <a:xfrm>
            <a:off x="3991959" y="6072594"/>
            <a:ext cx="4572727" cy="369332"/>
          </a:xfrm>
          <a:prstGeom prst="rect">
            <a:avLst/>
          </a:prstGeom>
        </p:spPr>
        <p:txBody>
          <a:bodyPr wrap="none">
            <a:spAutoFit/>
          </a:bodyPr>
          <a:lstStyle/>
          <a:p>
            <a:r>
              <a:rPr lang="en-CA" b="1" dirty="0">
                <a:solidFill>
                  <a:srgbClr val="FF0000"/>
                </a:solidFill>
                <a:latin typeface="Times New Roman" panose="02020603050405020304" pitchFamily="18" charset="0"/>
                <a:cs typeface="Times New Roman" panose="02020603050405020304" pitchFamily="18" charset="0"/>
              </a:rPr>
              <a:t>Introduction to R :Installation and Packages</a:t>
            </a:r>
            <a:endParaRPr lang="en-CA" dirty="0"/>
          </a:p>
        </p:txBody>
      </p:sp>
    </p:spTree>
    <p:extLst>
      <p:ext uri="{BB962C8B-B14F-4D97-AF65-F5344CB8AC3E}">
        <p14:creationId xmlns:p14="http://schemas.microsoft.com/office/powerpoint/2010/main" val="2974393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38052"/>
          </a:xfrm>
        </p:spPr>
        <p:txBody>
          <a:bodyPr>
            <a:normAutofit fontScale="90000"/>
          </a:bodyPr>
          <a:lstStyle/>
          <a:p>
            <a:r>
              <a:rPr lang="en-CA"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Installation of R packages</a:t>
            </a:r>
          </a:p>
        </p:txBody>
      </p:sp>
      <p:pic>
        <p:nvPicPr>
          <p:cNvPr id="4" name="Picture 3"/>
          <p:cNvPicPr>
            <a:picLocks noChangeAspect="1"/>
          </p:cNvPicPr>
          <p:nvPr/>
        </p:nvPicPr>
        <p:blipFill>
          <a:blip r:embed="rId2"/>
          <a:stretch>
            <a:fillRect/>
          </a:stretch>
        </p:blipFill>
        <p:spPr>
          <a:xfrm>
            <a:off x="3753802" y="1879282"/>
            <a:ext cx="3111818" cy="3713135"/>
          </a:xfrm>
          <a:prstGeom prst="rect">
            <a:avLst/>
          </a:prstGeom>
        </p:spPr>
      </p:pic>
    </p:spTree>
    <p:extLst>
      <p:ext uri="{BB962C8B-B14F-4D97-AF65-F5344CB8AC3E}">
        <p14:creationId xmlns:p14="http://schemas.microsoft.com/office/powerpoint/2010/main" val="2706807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1021"/>
          <a:stretch/>
        </p:blipFill>
        <p:spPr>
          <a:xfrm>
            <a:off x="1600523" y="486868"/>
            <a:ext cx="10418245" cy="4443582"/>
          </a:xfrm>
          <a:prstGeom prst="rect">
            <a:avLst/>
          </a:prstGeom>
        </p:spPr>
      </p:pic>
      <p:pic>
        <p:nvPicPr>
          <p:cNvPr id="4" name="Picture 3"/>
          <p:cNvPicPr>
            <a:picLocks noChangeAspect="1"/>
          </p:cNvPicPr>
          <p:nvPr/>
        </p:nvPicPr>
        <p:blipFill rotWithShape="1">
          <a:blip r:embed="rId3"/>
          <a:srcRect l="4241" r="20626"/>
          <a:stretch/>
        </p:blipFill>
        <p:spPr>
          <a:xfrm>
            <a:off x="0" y="905693"/>
            <a:ext cx="1515005" cy="2840355"/>
          </a:xfrm>
          <a:prstGeom prst="rect">
            <a:avLst/>
          </a:prstGeom>
        </p:spPr>
      </p:pic>
      <p:sp>
        <p:nvSpPr>
          <p:cNvPr id="5" name="Title 1"/>
          <p:cNvSpPr>
            <a:spLocks noGrp="1"/>
          </p:cNvSpPr>
          <p:nvPr>
            <p:ph type="title"/>
          </p:nvPr>
        </p:nvSpPr>
        <p:spPr>
          <a:xfrm>
            <a:off x="791129" y="6224303"/>
            <a:ext cx="10515600" cy="525153"/>
          </a:xfrm>
        </p:spPr>
        <p:txBody>
          <a:bodyPr>
            <a:normAutofit fontScale="90000"/>
          </a:bodyPr>
          <a:lstStyle/>
          <a:p>
            <a:r>
              <a:rPr lang="en-CA" sz="4000" b="1" dirty="0">
                <a:hlinkClick r:id="rId4"/>
              </a:rPr>
              <a:t>https://cloud.r-project.org</a:t>
            </a:r>
            <a:br>
              <a:rPr lang="en-CA" sz="4000" b="1" dirty="0"/>
            </a:br>
            <a:endParaRPr lang="en-CA" sz="4000" b="1" dirty="0"/>
          </a:p>
        </p:txBody>
      </p:sp>
    </p:spTree>
    <p:extLst>
      <p:ext uri="{BB962C8B-B14F-4D97-AF65-F5344CB8AC3E}">
        <p14:creationId xmlns:p14="http://schemas.microsoft.com/office/powerpoint/2010/main" val="107056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17179"/>
            <a:ext cx="12192000" cy="4355210"/>
          </a:xfrm>
          <a:prstGeom prst="rect">
            <a:avLst/>
          </a:prstGeom>
        </p:spPr>
      </p:pic>
    </p:spTree>
    <p:extLst>
      <p:ext uri="{BB962C8B-B14F-4D97-AF65-F5344CB8AC3E}">
        <p14:creationId xmlns:p14="http://schemas.microsoft.com/office/powerpoint/2010/main" val="106155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16866" y="1364932"/>
            <a:ext cx="2581275" cy="1323975"/>
          </a:xfrm>
          <a:prstGeom prst="rect">
            <a:avLst/>
          </a:prstGeom>
        </p:spPr>
      </p:pic>
      <p:pic>
        <p:nvPicPr>
          <p:cNvPr id="4" name="Picture 3"/>
          <p:cNvPicPr>
            <a:picLocks noChangeAspect="1"/>
          </p:cNvPicPr>
          <p:nvPr/>
        </p:nvPicPr>
        <p:blipFill>
          <a:blip r:embed="rId3"/>
          <a:stretch>
            <a:fillRect/>
          </a:stretch>
        </p:blipFill>
        <p:spPr>
          <a:xfrm>
            <a:off x="1313497" y="2993707"/>
            <a:ext cx="4371975" cy="3571875"/>
          </a:xfrm>
          <a:prstGeom prst="rect">
            <a:avLst/>
          </a:prstGeom>
        </p:spPr>
      </p:pic>
      <p:pic>
        <p:nvPicPr>
          <p:cNvPr id="5" name="Picture 4"/>
          <p:cNvPicPr>
            <a:picLocks noChangeAspect="1"/>
          </p:cNvPicPr>
          <p:nvPr/>
        </p:nvPicPr>
        <p:blipFill>
          <a:blip r:embed="rId4"/>
          <a:stretch>
            <a:fillRect/>
          </a:stretch>
        </p:blipFill>
        <p:spPr>
          <a:xfrm>
            <a:off x="6487477" y="3208020"/>
            <a:ext cx="4305300" cy="3581400"/>
          </a:xfrm>
          <a:prstGeom prst="rect">
            <a:avLst/>
          </a:prstGeom>
        </p:spPr>
      </p:pic>
      <p:pic>
        <p:nvPicPr>
          <p:cNvPr id="6" name="Picture 5"/>
          <p:cNvPicPr>
            <a:picLocks noChangeAspect="1"/>
          </p:cNvPicPr>
          <p:nvPr/>
        </p:nvPicPr>
        <p:blipFill>
          <a:blip r:embed="rId5"/>
          <a:stretch>
            <a:fillRect/>
          </a:stretch>
        </p:blipFill>
        <p:spPr>
          <a:xfrm>
            <a:off x="108584" y="0"/>
            <a:ext cx="5076825" cy="2247900"/>
          </a:xfrm>
          <a:prstGeom prst="rect">
            <a:avLst/>
          </a:prstGeom>
        </p:spPr>
      </p:pic>
    </p:spTree>
    <p:extLst>
      <p:ext uri="{BB962C8B-B14F-4D97-AF65-F5344CB8AC3E}">
        <p14:creationId xmlns:p14="http://schemas.microsoft.com/office/powerpoint/2010/main" val="323764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6675" y="0"/>
            <a:ext cx="4078605" cy="3410711"/>
          </a:xfrm>
          <a:prstGeom prst="rect">
            <a:avLst/>
          </a:prstGeom>
        </p:spPr>
      </p:pic>
      <p:pic>
        <p:nvPicPr>
          <p:cNvPr id="4" name="Picture 3"/>
          <p:cNvPicPr>
            <a:picLocks noChangeAspect="1"/>
          </p:cNvPicPr>
          <p:nvPr/>
        </p:nvPicPr>
        <p:blipFill>
          <a:blip r:embed="rId3"/>
          <a:stretch>
            <a:fillRect/>
          </a:stretch>
        </p:blipFill>
        <p:spPr>
          <a:xfrm>
            <a:off x="4145280" y="1752513"/>
            <a:ext cx="4021455" cy="3316395"/>
          </a:xfrm>
          <a:prstGeom prst="rect">
            <a:avLst/>
          </a:prstGeom>
        </p:spPr>
      </p:pic>
      <p:pic>
        <p:nvPicPr>
          <p:cNvPr id="5" name="Picture 4"/>
          <p:cNvPicPr>
            <a:picLocks noChangeAspect="1"/>
          </p:cNvPicPr>
          <p:nvPr/>
        </p:nvPicPr>
        <p:blipFill>
          <a:blip r:embed="rId4"/>
          <a:stretch>
            <a:fillRect/>
          </a:stretch>
        </p:blipFill>
        <p:spPr>
          <a:xfrm>
            <a:off x="8166735" y="3901439"/>
            <a:ext cx="3880485" cy="2996049"/>
          </a:xfrm>
          <a:prstGeom prst="rect">
            <a:avLst/>
          </a:prstGeom>
        </p:spPr>
      </p:pic>
    </p:spTree>
    <p:extLst>
      <p:ext uri="{BB962C8B-B14F-4D97-AF65-F5344CB8AC3E}">
        <p14:creationId xmlns:p14="http://schemas.microsoft.com/office/powerpoint/2010/main" val="2781225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7160"/>
            <a:ext cx="3831482" cy="3131820"/>
          </a:xfrm>
          <a:prstGeom prst="rect">
            <a:avLst/>
          </a:prstGeom>
        </p:spPr>
      </p:pic>
      <p:pic>
        <p:nvPicPr>
          <p:cNvPr id="5" name="Picture 4"/>
          <p:cNvPicPr>
            <a:picLocks noChangeAspect="1"/>
          </p:cNvPicPr>
          <p:nvPr/>
        </p:nvPicPr>
        <p:blipFill>
          <a:blip r:embed="rId3"/>
          <a:stretch>
            <a:fillRect/>
          </a:stretch>
        </p:blipFill>
        <p:spPr>
          <a:xfrm>
            <a:off x="3831483" y="227144"/>
            <a:ext cx="3674218" cy="3041836"/>
          </a:xfrm>
          <a:prstGeom prst="rect">
            <a:avLst/>
          </a:prstGeom>
        </p:spPr>
      </p:pic>
      <p:pic>
        <p:nvPicPr>
          <p:cNvPr id="6" name="Picture 5"/>
          <p:cNvPicPr>
            <a:picLocks noChangeAspect="1"/>
          </p:cNvPicPr>
          <p:nvPr/>
        </p:nvPicPr>
        <p:blipFill>
          <a:blip r:embed="rId4"/>
          <a:stretch>
            <a:fillRect/>
          </a:stretch>
        </p:blipFill>
        <p:spPr>
          <a:xfrm>
            <a:off x="7505701" y="275494"/>
            <a:ext cx="3831482" cy="3083470"/>
          </a:xfrm>
          <a:prstGeom prst="rect">
            <a:avLst/>
          </a:prstGeom>
        </p:spPr>
      </p:pic>
      <p:pic>
        <p:nvPicPr>
          <p:cNvPr id="7" name="Picture 6"/>
          <p:cNvPicPr>
            <a:picLocks noChangeAspect="1"/>
          </p:cNvPicPr>
          <p:nvPr/>
        </p:nvPicPr>
        <p:blipFill>
          <a:blip r:embed="rId5"/>
          <a:stretch>
            <a:fillRect/>
          </a:stretch>
        </p:blipFill>
        <p:spPr>
          <a:xfrm>
            <a:off x="3952875" y="3317330"/>
            <a:ext cx="4055745" cy="3338463"/>
          </a:xfrm>
          <a:prstGeom prst="rect">
            <a:avLst/>
          </a:prstGeom>
        </p:spPr>
      </p:pic>
    </p:spTree>
    <p:extLst>
      <p:ext uri="{BB962C8B-B14F-4D97-AF65-F5344CB8AC3E}">
        <p14:creationId xmlns:p14="http://schemas.microsoft.com/office/powerpoint/2010/main" val="271610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794" y="1462022"/>
            <a:ext cx="6100275" cy="646331"/>
          </a:xfrm>
          <a:prstGeom prst="rect">
            <a:avLst/>
          </a:prstGeom>
        </p:spPr>
        <p:txBody>
          <a:bodyPr wrap="square">
            <a:spAutoFit/>
          </a:bodyPr>
          <a:lstStyle/>
          <a:p>
            <a:r>
              <a:rPr lang="en-CA" dirty="0">
                <a:hlinkClick r:id="rId2"/>
              </a:rPr>
              <a:t>https://cran.r-project.org/bin/windows/Rtools/</a:t>
            </a:r>
            <a:endParaRPr lang="en-CA" dirty="0"/>
          </a:p>
          <a:p>
            <a:endParaRPr lang="en-CA" dirty="0"/>
          </a:p>
        </p:txBody>
      </p:sp>
      <p:pic>
        <p:nvPicPr>
          <p:cNvPr id="4" name="Picture 3"/>
          <p:cNvPicPr>
            <a:picLocks noChangeAspect="1"/>
          </p:cNvPicPr>
          <p:nvPr/>
        </p:nvPicPr>
        <p:blipFill>
          <a:blip r:embed="rId3"/>
          <a:stretch>
            <a:fillRect/>
          </a:stretch>
        </p:blipFill>
        <p:spPr>
          <a:xfrm>
            <a:off x="108109" y="1861387"/>
            <a:ext cx="11946731" cy="4798372"/>
          </a:xfrm>
          <a:prstGeom prst="rect">
            <a:avLst/>
          </a:prstGeom>
        </p:spPr>
      </p:pic>
      <p:pic>
        <p:nvPicPr>
          <p:cNvPr id="2" name="Picture 1"/>
          <p:cNvPicPr>
            <a:picLocks noChangeAspect="1"/>
          </p:cNvPicPr>
          <p:nvPr/>
        </p:nvPicPr>
        <p:blipFill>
          <a:blip r:embed="rId4"/>
          <a:stretch>
            <a:fillRect/>
          </a:stretch>
        </p:blipFill>
        <p:spPr>
          <a:xfrm>
            <a:off x="10101262" y="3735705"/>
            <a:ext cx="1666875" cy="2571750"/>
          </a:xfrm>
          <a:prstGeom prst="rect">
            <a:avLst/>
          </a:prstGeom>
        </p:spPr>
      </p:pic>
    </p:spTree>
    <p:extLst>
      <p:ext uri="{BB962C8B-B14F-4D97-AF65-F5344CB8AC3E}">
        <p14:creationId xmlns:p14="http://schemas.microsoft.com/office/powerpoint/2010/main" val="2126052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4317" y="71437"/>
            <a:ext cx="8772525" cy="466725"/>
          </a:xfrm>
          <a:prstGeom prst="rect">
            <a:avLst/>
          </a:prstGeom>
        </p:spPr>
      </p:pic>
      <p:pic>
        <p:nvPicPr>
          <p:cNvPr id="4" name="Picture 3"/>
          <p:cNvPicPr>
            <a:picLocks noChangeAspect="1"/>
          </p:cNvPicPr>
          <p:nvPr/>
        </p:nvPicPr>
        <p:blipFill>
          <a:blip r:embed="rId3"/>
          <a:stretch>
            <a:fillRect/>
          </a:stretch>
        </p:blipFill>
        <p:spPr>
          <a:xfrm>
            <a:off x="71437" y="1003002"/>
            <a:ext cx="2638425" cy="1323975"/>
          </a:xfrm>
          <a:prstGeom prst="rect">
            <a:avLst/>
          </a:prstGeom>
        </p:spPr>
      </p:pic>
      <p:pic>
        <p:nvPicPr>
          <p:cNvPr id="5" name="Picture 4"/>
          <p:cNvPicPr>
            <a:picLocks noChangeAspect="1"/>
          </p:cNvPicPr>
          <p:nvPr/>
        </p:nvPicPr>
        <p:blipFill>
          <a:blip r:embed="rId4"/>
          <a:stretch>
            <a:fillRect/>
          </a:stretch>
        </p:blipFill>
        <p:spPr>
          <a:xfrm>
            <a:off x="2892742" y="663893"/>
            <a:ext cx="3911918" cy="3268510"/>
          </a:xfrm>
          <a:prstGeom prst="rect">
            <a:avLst/>
          </a:prstGeom>
        </p:spPr>
      </p:pic>
      <p:pic>
        <p:nvPicPr>
          <p:cNvPr id="6" name="Picture 5"/>
          <p:cNvPicPr>
            <a:picLocks noChangeAspect="1"/>
          </p:cNvPicPr>
          <p:nvPr/>
        </p:nvPicPr>
        <p:blipFill>
          <a:blip r:embed="rId5"/>
          <a:stretch>
            <a:fillRect/>
          </a:stretch>
        </p:blipFill>
        <p:spPr>
          <a:xfrm>
            <a:off x="7730489" y="663892"/>
            <a:ext cx="3966211" cy="3230754"/>
          </a:xfrm>
          <a:prstGeom prst="rect">
            <a:avLst/>
          </a:prstGeom>
        </p:spPr>
      </p:pic>
      <p:pic>
        <p:nvPicPr>
          <p:cNvPr id="7" name="Picture 6"/>
          <p:cNvPicPr>
            <a:picLocks noChangeAspect="1"/>
          </p:cNvPicPr>
          <p:nvPr/>
        </p:nvPicPr>
        <p:blipFill>
          <a:blip r:embed="rId6"/>
          <a:stretch>
            <a:fillRect/>
          </a:stretch>
        </p:blipFill>
        <p:spPr>
          <a:xfrm>
            <a:off x="1390649" y="4058134"/>
            <a:ext cx="3711893" cy="2727960"/>
          </a:xfrm>
          <a:prstGeom prst="rect">
            <a:avLst/>
          </a:prstGeom>
        </p:spPr>
      </p:pic>
    </p:spTree>
    <p:extLst>
      <p:ext uri="{BB962C8B-B14F-4D97-AF65-F5344CB8AC3E}">
        <p14:creationId xmlns:p14="http://schemas.microsoft.com/office/powerpoint/2010/main" val="204320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9553" y="180022"/>
            <a:ext cx="4045588" cy="3305219"/>
          </a:xfrm>
          <a:prstGeom prst="rect">
            <a:avLst/>
          </a:prstGeom>
        </p:spPr>
      </p:pic>
      <p:pic>
        <p:nvPicPr>
          <p:cNvPr id="4" name="Picture 3"/>
          <p:cNvPicPr>
            <a:picLocks noChangeAspect="1"/>
          </p:cNvPicPr>
          <p:nvPr/>
        </p:nvPicPr>
        <p:blipFill>
          <a:blip r:embed="rId3"/>
          <a:stretch>
            <a:fillRect/>
          </a:stretch>
        </p:blipFill>
        <p:spPr>
          <a:xfrm>
            <a:off x="4275141" y="260985"/>
            <a:ext cx="3483293" cy="2973498"/>
          </a:xfrm>
          <a:prstGeom prst="rect">
            <a:avLst/>
          </a:prstGeom>
        </p:spPr>
      </p:pic>
      <p:pic>
        <p:nvPicPr>
          <p:cNvPr id="5" name="Picture 4"/>
          <p:cNvPicPr>
            <a:picLocks noChangeAspect="1"/>
          </p:cNvPicPr>
          <p:nvPr/>
        </p:nvPicPr>
        <p:blipFill>
          <a:blip r:embed="rId4"/>
          <a:stretch>
            <a:fillRect/>
          </a:stretch>
        </p:blipFill>
        <p:spPr>
          <a:xfrm>
            <a:off x="7758434" y="260985"/>
            <a:ext cx="3780793" cy="3052763"/>
          </a:xfrm>
          <a:prstGeom prst="rect">
            <a:avLst/>
          </a:prstGeom>
        </p:spPr>
      </p:pic>
      <p:pic>
        <p:nvPicPr>
          <p:cNvPr id="6" name="Picture 5"/>
          <p:cNvPicPr>
            <a:picLocks noChangeAspect="1"/>
          </p:cNvPicPr>
          <p:nvPr/>
        </p:nvPicPr>
        <p:blipFill>
          <a:blip r:embed="rId5"/>
          <a:stretch>
            <a:fillRect/>
          </a:stretch>
        </p:blipFill>
        <p:spPr>
          <a:xfrm>
            <a:off x="4423410" y="3313748"/>
            <a:ext cx="4381500" cy="3600450"/>
          </a:xfrm>
          <a:prstGeom prst="rect">
            <a:avLst/>
          </a:prstGeom>
        </p:spPr>
      </p:pic>
    </p:spTree>
    <p:extLst>
      <p:ext uri="{BB962C8B-B14F-4D97-AF65-F5344CB8AC3E}">
        <p14:creationId xmlns:p14="http://schemas.microsoft.com/office/powerpoint/2010/main" val="4176332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3353" y="88582"/>
            <a:ext cx="4980450" cy="4068995"/>
          </a:xfrm>
          <a:prstGeom prst="rect">
            <a:avLst/>
          </a:prstGeom>
        </p:spPr>
      </p:pic>
      <p:pic>
        <p:nvPicPr>
          <p:cNvPr id="4" name="Picture 3"/>
          <p:cNvPicPr>
            <a:picLocks noChangeAspect="1"/>
          </p:cNvPicPr>
          <p:nvPr/>
        </p:nvPicPr>
        <p:blipFill>
          <a:blip r:embed="rId3"/>
          <a:stretch>
            <a:fillRect/>
          </a:stretch>
        </p:blipFill>
        <p:spPr>
          <a:xfrm>
            <a:off x="5237712" y="2390560"/>
            <a:ext cx="5018115" cy="4154783"/>
          </a:xfrm>
          <a:prstGeom prst="rect">
            <a:avLst/>
          </a:prstGeom>
        </p:spPr>
      </p:pic>
    </p:spTree>
    <p:extLst>
      <p:ext uri="{BB962C8B-B14F-4D97-AF65-F5344CB8AC3E}">
        <p14:creationId xmlns:p14="http://schemas.microsoft.com/office/powerpoint/2010/main" val="913528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77" y="0"/>
            <a:ext cx="10515600" cy="775819"/>
          </a:xfrm>
        </p:spPr>
        <p:txBody>
          <a:bodyPr>
            <a:normAutofit/>
          </a:bodyPr>
          <a:lstStyle/>
          <a:p>
            <a:r>
              <a:rPr lang="en-CA" sz="3600" b="1" dirty="0">
                <a:solidFill>
                  <a:srgbClr val="FF0000"/>
                </a:solidFill>
                <a:latin typeface="Times New Roman" panose="02020603050405020304" pitchFamily="18" charset="0"/>
                <a:cs typeface="Times New Roman" panose="02020603050405020304" pitchFamily="18" charset="0"/>
              </a:rPr>
              <a:t>What is R :Data Analysis software</a:t>
            </a:r>
          </a:p>
        </p:txBody>
      </p:sp>
      <p:sp>
        <p:nvSpPr>
          <p:cNvPr id="6" name="Title 1">
            <a:extLst>
              <a:ext uri="{FF2B5EF4-FFF2-40B4-BE49-F238E27FC236}">
                <a16:creationId xmlns:a16="http://schemas.microsoft.com/office/drawing/2014/main" id="{B42783CC-1275-4403-B4E2-F8474A1B8A0A}"/>
              </a:ext>
            </a:extLst>
          </p:cNvPr>
          <p:cNvSpPr txBox="1">
            <a:spLocks/>
          </p:cNvSpPr>
          <p:nvPr/>
        </p:nvSpPr>
        <p:spPr>
          <a:xfrm>
            <a:off x="406321" y="1187852"/>
            <a:ext cx="5027452" cy="720314"/>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800" dirty="0">
                <a:latin typeface="Times New Roman" panose="02020603050405020304" pitchFamily="18" charset="0"/>
                <a:cs typeface="Times New Roman" panose="02020603050405020304" pitchFamily="18" charset="0"/>
              </a:rPr>
              <a:t>R is a Data Analysis Software</a:t>
            </a:r>
            <a:br>
              <a:rPr lang="en-CA" sz="2800" dirty="0">
                <a:latin typeface="Times New Roman" panose="02020603050405020304" pitchFamily="18" charset="0"/>
                <a:cs typeface="Times New Roman" panose="02020603050405020304" pitchFamily="18" charset="0"/>
              </a:rPr>
            </a:br>
            <a:br>
              <a:rPr lang="en-CA" sz="2800" dirty="0">
                <a:latin typeface="Times New Roman" panose="02020603050405020304" pitchFamily="18" charset="0"/>
                <a:cs typeface="Times New Roman" panose="02020603050405020304" pitchFamily="18" charset="0"/>
              </a:rPr>
            </a:br>
            <a:r>
              <a:rPr lang="en-CA" sz="2800" dirty="0">
                <a:latin typeface="Times New Roman" panose="02020603050405020304" pitchFamily="18" charset="0"/>
                <a:cs typeface="Times New Roman" panose="02020603050405020304" pitchFamily="18" charset="0"/>
              </a:rPr>
              <a:t>R is a programming language</a:t>
            </a:r>
          </a:p>
        </p:txBody>
      </p:sp>
      <p:pic>
        <p:nvPicPr>
          <p:cNvPr id="3" name="Picture 2">
            <a:extLst>
              <a:ext uri="{FF2B5EF4-FFF2-40B4-BE49-F238E27FC236}">
                <a16:creationId xmlns:a16="http://schemas.microsoft.com/office/drawing/2014/main" id="{BDFDD29F-1E54-4345-B256-96E0B81CCFD6}"/>
              </a:ext>
            </a:extLst>
          </p:cNvPr>
          <p:cNvPicPr>
            <a:picLocks noChangeAspect="1"/>
          </p:cNvPicPr>
          <p:nvPr/>
        </p:nvPicPr>
        <p:blipFill>
          <a:blip r:embed="rId2"/>
          <a:stretch>
            <a:fillRect/>
          </a:stretch>
        </p:blipFill>
        <p:spPr>
          <a:xfrm>
            <a:off x="4669203" y="700548"/>
            <a:ext cx="7576190" cy="6051713"/>
          </a:xfrm>
          <a:prstGeom prst="rect">
            <a:avLst/>
          </a:prstGeom>
        </p:spPr>
      </p:pic>
    </p:spTree>
    <p:extLst>
      <p:ext uri="{BB962C8B-B14F-4D97-AF65-F5344CB8AC3E}">
        <p14:creationId xmlns:p14="http://schemas.microsoft.com/office/powerpoint/2010/main" val="2663496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47284" b="30839"/>
          <a:stretch/>
        </p:blipFill>
        <p:spPr>
          <a:xfrm>
            <a:off x="2245621" y="802567"/>
            <a:ext cx="5615588" cy="4743039"/>
          </a:xfrm>
          <a:prstGeom prst="rect">
            <a:avLst/>
          </a:prstGeom>
        </p:spPr>
      </p:pic>
    </p:spTree>
    <p:extLst>
      <p:ext uri="{BB962C8B-B14F-4D97-AF65-F5344CB8AC3E}">
        <p14:creationId xmlns:p14="http://schemas.microsoft.com/office/powerpoint/2010/main" val="4254602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8682" y="1566862"/>
            <a:ext cx="1743075" cy="2657475"/>
          </a:xfrm>
          <a:prstGeom prst="rect">
            <a:avLst/>
          </a:prstGeom>
        </p:spPr>
      </p:pic>
      <p:pic>
        <p:nvPicPr>
          <p:cNvPr id="7" name="Picture 6"/>
          <p:cNvPicPr>
            <a:picLocks noChangeAspect="1"/>
          </p:cNvPicPr>
          <p:nvPr/>
        </p:nvPicPr>
        <p:blipFill>
          <a:blip r:embed="rId3"/>
          <a:stretch>
            <a:fillRect/>
          </a:stretch>
        </p:blipFill>
        <p:spPr>
          <a:xfrm>
            <a:off x="2904172" y="1211579"/>
            <a:ext cx="5741064" cy="4528163"/>
          </a:xfrm>
          <a:prstGeom prst="rect">
            <a:avLst/>
          </a:prstGeom>
        </p:spPr>
      </p:pic>
    </p:spTree>
    <p:extLst>
      <p:ext uri="{BB962C8B-B14F-4D97-AF65-F5344CB8AC3E}">
        <p14:creationId xmlns:p14="http://schemas.microsoft.com/office/powerpoint/2010/main" val="29507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1978" y="0"/>
            <a:ext cx="8605043" cy="6858000"/>
          </a:xfrm>
          <a:prstGeom prst="rect">
            <a:avLst/>
          </a:prstGeom>
        </p:spPr>
      </p:pic>
    </p:spTree>
    <p:extLst>
      <p:ext uri="{BB962C8B-B14F-4D97-AF65-F5344CB8AC3E}">
        <p14:creationId xmlns:p14="http://schemas.microsoft.com/office/powerpoint/2010/main" val="339000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5315" y="1690688"/>
            <a:ext cx="10069831" cy="4525246"/>
          </a:xfrm>
          <a:prstGeom prst="rect">
            <a:avLst/>
          </a:prstGeom>
        </p:spPr>
      </p:pic>
      <p:sp>
        <p:nvSpPr>
          <p:cNvPr id="6" name="Title 5"/>
          <p:cNvSpPr>
            <a:spLocks noGrp="1"/>
          </p:cNvSpPr>
          <p:nvPr>
            <p:ph type="title"/>
          </p:nvPr>
        </p:nvSpPr>
        <p:spPr>
          <a:xfrm>
            <a:off x="94839" y="121724"/>
            <a:ext cx="10515600" cy="470334"/>
          </a:xfrm>
        </p:spPr>
        <p:txBody>
          <a:bodyPr>
            <a:normAutofit fontScale="90000"/>
          </a:bodyPr>
          <a:lstStyle/>
          <a:p>
            <a:r>
              <a:rPr lang="en-CA" sz="2800" dirty="0">
                <a:solidFill>
                  <a:srgbClr val="FF0000"/>
                </a:solidFill>
                <a:latin typeface="Times New Roman" panose="02020603050405020304" pitchFamily="18" charset="0"/>
                <a:cs typeface="Times New Roman" panose="02020603050405020304" pitchFamily="18" charset="0"/>
              </a:rPr>
              <a:t>Installation of R Packages</a:t>
            </a:r>
          </a:p>
        </p:txBody>
      </p:sp>
    </p:spTree>
    <p:extLst>
      <p:ext uri="{BB962C8B-B14F-4D97-AF65-F5344CB8AC3E}">
        <p14:creationId xmlns:p14="http://schemas.microsoft.com/office/powerpoint/2010/main" val="3365755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0797" y="1694179"/>
            <a:ext cx="9316403" cy="4185841"/>
          </a:xfrm>
          <a:prstGeom prst="rect">
            <a:avLst/>
          </a:prstGeom>
        </p:spPr>
      </p:pic>
    </p:spTree>
    <p:extLst>
      <p:ext uri="{BB962C8B-B14F-4D97-AF65-F5344CB8AC3E}">
        <p14:creationId xmlns:p14="http://schemas.microsoft.com/office/powerpoint/2010/main" val="1543949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4" y="55939"/>
            <a:ext cx="10515600" cy="700579"/>
          </a:xfrm>
        </p:spPr>
        <p:txBody>
          <a:bodyPr>
            <a:normAutofit/>
          </a:bodyPr>
          <a:lstStyle/>
          <a:p>
            <a:r>
              <a:rPr lang="en-CA" sz="3200" b="1" dirty="0">
                <a:solidFill>
                  <a:srgbClr val="FF0000"/>
                </a:solidFill>
                <a:latin typeface="Times New Roman" panose="02020603050405020304" pitchFamily="18" charset="0"/>
                <a:cs typeface="Times New Roman" panose="02020603050405020304" pitchFamily="18" charset="0"/>
              </a:rPr>
              <a:t>Installation of R and packages</a:t>
            </a:r>
          </a:p>
        </p:txBody>
      </p:sp>
      <p:pic>
        <p:nvPicPr>
          <p:cNvPr id="3" name="Picture 2"/>
          <p:cNvPicPr>
            <a:picLocks noChangeAspect="1"/>
          </p:cNvPicPr>
          <p:nvPr/>
        </p:nvPicPr>
        <p:blipFill>
          <a:blip r:embed="rId2"/>
          <a:stretch>
            <a:fillRect/>
          </a:stretch>
        </p:blipFill>
        <p:spPr>
          <a:xfrm>
            <a:off x="299941" y="1339413"/>
            <a:ext cx="9501188" cy="4359021"/>
          </a:xfrm>
          <a:prstGeom prst="rect">
            <a:avLst/>
          </a:prstGeom>
        </p:spPr>
      </p:pic>
    </p:spTree>
    <p:extLst>
      <p:ext uri="{BB962C8B-B14F-4D97-AF65-F5344CB8AC3E}">
        <p14:creationId xmlns:p14="http://schemas.microsoft.com/office/powerpoint/2010/main" val="1400575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30204"/>
          </a:xfrm>
        </p:spPr>
        <p:txBody>
          <a:bodyPr/>
          <a:lstStyle/>
          <a:p>
            <a:r>
              <a:rPr lang="en-CA" sz="2500" dirty="0">
                <a:solidFill>
                  <a:srgbClr val="FF0000"/>
                </a:solidFill>
                <a:latin typeface="Times New Roman" panose="02020603050405020304" pitchFamily="18" charset="0"/>
                <a:cs typeface="Times New Roman" panose="02020603050405020304" pitchFamily="18" charset="0"/>
              </a:rPr>
              <a:t>Installation of R Studio</a:t>
            </a:r>
          </a:p>
        </p:txBody>
      </p:sp>
      <p:pic>
        <p:nvPicPr>
          <p:cNvPr id="5" name="Picture 4"/>
          <p:cNvPicPr>
            <a:picLocks noChangeAspect="1"/>
          </p:cNvPicPr>
          <p:nvPr/>
        </p:nvPicPr>
        <p:blipFill>
          <a:blip r:embed="rId2"/>
          <a:stretch>
            <a:fillRect/>
          </a:stretch>
        </p:blipFill>
        <p:spPr>
          <a:xfrm>
            <a:off x="1554480" y="1412042"/>
            <a:ext cx="8305800" cy="5179258"/>
          </a:xfrm>
          <a:prstGeom prst="rect">
            <a:avLst/>
          </a:prstGeom>
        </p:spPr>
      </p:pic>
    </p:spTree>
    <p:extLst>
      <p:ext uri="{BB962C8B-B14F-4D97-AF65-F5344CB8AC3E}">
        <p14:creationId xmlns:p14="http://schemas.microsoft.com/office/powerpoint/2010/main" val="1359427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26" y="-57150"/>
            <a:ext cx="5151120" cy="632460"/>
          </a:xfrm>
        </p:spPr>
        <p:txBody>
          <a:bodyPr>
            <a:normAutofit/>
          </a:bodyPr>
          <a:lstStyle/>
          <a:p>
            <a:r>
              <a:rPr lang="en-CA" sz="2500" dirty="0">
                <a:solidFill>
                  <a:srgbClr val="FF0000"/>
                </a:solidFill>
                <a:latin typeface="Times New Roman" panose="02020603050405020304" pitchFamily="18" charset="0"/>
                <a:cs typeface="Times New Roman" panose="02020603050405020304" pitchFamily="18" charset="0"/>
              </a:rPr>
              <a:t>Installing R Studio</a:t>
            </a:r>
          </a:p>
        </p:txBody>
      </p:sp>
      <p:pic>
        <p:nvPicPr>
          <p:cNvPr id="4" name="Picture 3"/>
          <p:cNvPicPr>
            <a:picLocks noChangeAspect="1"/>
          </p:cNvPicPr>
          <p:nvPr/>
        </p:nvPicPr>
        <p:blipFill>
          <a:blip r:embed="rId2"/>
          <a:stretch>
            <a:fillRect/>
          </a:stretch>
        </p:blipFill>
        <p:spPr>
          <a:xfrm>
            <a:off x="701040" y="575310"/>
            <a:ext cx="10229850" cy="6000750"/>
          </a:xfrm>
          <a:prstGeom prst="rect">
            <a:avLst/>
          </a:prstGeom>
        </p:spPr>
      </p:pic>
      <p:sp>
        <p:nvSpPr>
          <p:cNvPr id="5" name="Rectangle 4"/>
          <p:cNvSpPr/>
          <p:nvPr/>
        </p:nvSpPr>
        <p:spPr>
          <a:xfrm>
            <a:off x="2857670" y="6515100"/>
            <a:ext cx="5348900" cy="646331"/>
          </a:xfrm>
          <a:prstGeom prst="rect">
            <a:avLst/>
          </a:prstGeom>
        </p:spPr>
        <p:txBody>
          <a:bodyPr wrap="none">
            <a:spAutoFit/>
          </a:bodyPr>
          <a:lstStyle/>
          <a:p>
            <a:r>
              <a:rPr lang="en-CA" dirty="0">
                <a:hlinkClick r:id="rId3"/>
              </a:rPr>
              <a:t>https://www.rstudio.com/products/rstudio/download/</a:t>
            </a:r>
            <a:endParaRPr lang="en-CA" dirty="0"/>
          </a:p>
          <a:p>
            <a:endParaRPr lang="en-CA" dirty="0"/>
          </a:p>
        </p:txBody>
      </p:sp>
    </p:spTree>
    <p:extLst>
      <p:ext uri="{BB962C8B-B14F-4D97-AF65-F5344CB8AC3E}">
        <p14:creationId xmlns:p14="http://schemas.microsoft.com/office/powerpoint/2010/main" val="4150696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0968" y="96202"/>
            <a:ext cx="3722224" cy="1694498"/>
          </a:xfrm>
          <a:prstGeom prst="rect">
            <a:avLst/>
          </a:prstGeom>
        </p:spPr>
      </p:pic>
      <p:pic>
        <p:nvPicPr>
          <p:cNvPr id="4" name="Picture 3"/>
          <p:cNvPicPr>
            <a:picLocks noChangeAspect="1"/>
          </p:cNvPicPr>
          <p:nvPr/>
        </p:nvPicPr>
        <p:blipFill>
          <a:blip r:embed="rId3"/>
          <a:stretch>
            <a:fillRect/>
          </a:stretch>
        </p:blipFill>
        <p:spPr>
          <a:xfrm>
            <a:off x="3805472" y="886301"/>
            <a:ext cx="4207804" cy="3249930"/>
          </a:xfrm>
          <a:prstGeom prst="rect">
            <a:avLst/>
          </a:prstGeom>
        </p:spPr>
      </p:pic>
      <p:pic>
        <p:nvPicPr>
          <p:cNvPr id="5" name="Picture 4"/>
          <p:cNvPicPr>
            <a:picLocks noChangeAspect="1"/>
          </p:cNvPicPr>
          <p:nvPr/>
        </p:nvPicPr>
        <p:blipFill>
          <a:blip r:embed="rId4"/>
          <a:stretch>
            <a:fillRect/>
          </a:stretch>
        </p:blipFill>
        <p:spPr>
          <a:xfrm>
            <a:off x="8326755" y="3937967"/>
            <a:ext cx="3865245" cy="3005425"/>
          </a:xfrm>
          <a:prstGeom prst="rect">
            <a:avLst/>
          </a:prstGeom>
        </p:spPr>
      </p:pic>
    </p:spTree>
    <p:extLst>
      <p:ext uri="{BB962C8B-B14F-4D97-AF65-F5344CB8AC3E}">
        <p14:creationId xmlns:p14="http://schemas.microsoft.com/office/powerpoint/2010/main" val="2927440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440" y="57506"/>
            <a:ext cx="4271962" cy="3319725"/>
          </a:xfrm>
          <a:prstGeom prst="rect">
            <a:avLst/>
          </a:prstGeom>
        </p:spPr>
      </p:pic>
      <p:pic>
        <p:nvPicPr>
          <p:cNvPr id="4" name="Picture 3"/>
          <p:cNvPicPr>
            <a:picLocks noChangeAspect="1"/>
          </p:cNvPicPr>
          <p:nvPr/>
        </p:nvPicPr>
        <p:blipFill>
          <a:blip r:embed="rId3"/>
          <a:stretch>
            <a:fillRect/>
          </a:stretch>
        </p:blipFill>
        <p:spPr>
          <a:xfrm>
            <a:off x="4363402" y="1836287"/>
            <a:ext cx="3622358" cy="2757098"/>
          </a:xfrm>
          <a:prstGeom prst="rect">
            <a:avLst/>
          </a:prstGeom>
        </p:spPr>
      </p:pic>
      <p:pic>
        <p:nvPicPr>
          <p:cNvPr id="5" name="Picture 4"/>
          <p:cNvPicPr>
            <a:picLocks noChangeAspect="1"/>
          </p:cNvPicPr>
          <p:nvPr/>
        </p:nvPicPr>
        <p:blipFill>
          <a:blip r:embed="rId4"/>
          <a:stretch>
            <a:fillRect/>
          </a:stretch>
        </p:blipFill>
        <p:spPr>
          <a:xfrm>
            <a:off x="8054340" y="3953372"/>
            <a:ext cx="3909060" cy="2904628"/>
          </a:xfrm>
          <a:prstGeom prst="rect">
            <a:avLst/>
          </a:prstGeom>
        </p:spPr>
      </p:pic>
    </p:spTree>
    <p:extLst>
      <p:ext uri="{BB962C8B-B14F-4D97-AF65-F5344CB8AC3E}">
        <p14:creationId xmlns:p14="http://schemas.microsoft.com/office/powerpoint/2010/main" val="3831897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150620" y="182880"/>
            <a:ext cx="10515600" cy="1027748"/>
          </a:xfrm>
        </p:spPr>
        <p:txBody>
          <a:bodyPr/>
          <a:lstStyle/>
          <a:p>
            <a:r>
              <a:rPr lang="en-CA" sz="3600" b="1" dirty="0">
                <a:solidFill>
                  <a:srgbClr val="FF0000"/>
                </a:solidFill>
                <a:latin typeface="Times New Roman" panose="02020603050405020304" pitchFamily="18" charset="0"/>
                <a:cs typeface="Times New Roman" panose="02020603050405020304" pitchFamily="18" charset="0"/>
              </a:rPr>
              <a:t>What is R :Environment for Statistical Analysis</a:t>
            </a:r>
          </a:p>
        </p:txBody>
      </p:sp>
      <p:sp>
        <p:nvSpPr>
          <p:cNvPr id="2" name="Rectangle 1">
            <a:extLst>
              <a:ext uri="{FF2B5EF4-FFF2-40B4-BE49-F238E27FC236}">
                <a16:creationId xmlns:a16="http://schemas.microsoft.com/office/drawing/2014/main" id="{EF99A8BD-3053-4253-AF00-2B6420522E78}"/>
              </a:ext>
            </a:extLst>
          </p:cNvPr>
          <p:cNvSpPr/>
          <p:nvPr/>
        </p:nvSpPr>
        <p:spPr>
          <a:xfrm>
            <a:off x="1150620" y="3406511"/>
            <a:ext cx="4121706" cy="369332"/>
          </a:xfrm>
          <a:prstGeom prst="rect">
            <a:avLst/>
          </a:prstGeom>
        </p:spPr>
        <p:txBody>
          <a:bodyPr wrap="none">
            <a:spAutoFit/>
          </a:bodyPr>
          <a:lstStyle/>
          <a:p>
            <a:r>
              <a:rPr lang="en-CA" dirty="0">
                <a:latin typeface="Times New Roman" panose="02020603050405020304" pitchFamily="18" charset="0"/>
                <a:cs typeface="Times New Roman" panose="02020603050405020304" pitchFamily="18" charset="0"/>
              </a:rPr>
              <a:t>R is a Environment for Statistical Analysis</a:t>
            </a:r>
            <a:endParaRPr lang="en-CA" dirty="0"/>
          </a:p>
        </p:txBody>
      </p:sp>
      <p:pic>
        <p:nvPicPr>
          <p:cNvPr id="3" name="Picture 2">
            <a:extLst>
              <a:ext uri="{FF2B5EF4-FFF2-40B4-BE49-F238E27FC236}">
                <a16:creationId xmlns:a16="http://schemas.microsoft.com/office/drawing/2014/main" id="{58C9522D-A958-48F5-925A-34C6B37E9195}"/>
              </a:ext>
            </a:extLst>
          </p:cNvPr>
          <p:cNvPicPr>
            <a:picLocks noChangeAspect="1"/>
          </p:cNvPicPr>
          <p:nvPr/>
        </p:nvPicPr>
        <p:blipFill>
          <a:blip r:embed="rId2"/>
          <a:stretch>
            <a:fillRect/>
          </a:stretch>
        </p:blipFill>
        <p:spPr>
          <a:xfrm>
            <a:off x="6722960" y="1018560"/>
            <a:ext cx="5191125" cy="5743575"/>
          </a:xfrm>
          <a:prstGeom prst="rect">
            <a:avLst/>
          </a:prstGeom>
        </p:spPr>
      </p:pic>
    </p:spTree>
    <p:extLst>
      <p:ext uri="{BB962C8B-B14F-4D97-AF65-F5344CB8AC3E}">
        <p14:creationId xmlns:p14="http://schemas.microsoft.com/office/powerpoint/2010/main" val="4243390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99778" y="0"/>
            <a:ext cx="10070523" cy="6858000"/>
          </a:xfrm>
          <a:prstGeom prst="rect">
            <a:avLst/>
          </a:prstGeom>
        </p:spPr>
      </p:pic>
    </p:spTree>
    <p:extLst>
      <p:ext uri="{BB962C8B-B14F-4D97-AF65-F5344CB8AC3E}">
        <p14:creationId xmlns:p14="http://schemas.microsoft.com/office/powerpoint/2010/main" val="1889841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97389"/>
            <a:ext cx="12192000" cy="6663221"/>
          </a:xfrm>
          <a:prstGeom prst="rect">
            <a:avLst/>
          </a:prstGeom>
        </p:spPr>
      </p:pic>
    </p:spTree>
    <p:extLst>
      <p:ext uri="{BB962C8B-B14F-4D97-AF65-F5344CB8AC3E}">
        <p14:creationId xmlns:p14="http://schemas.microsoft.com/office/powerpoint/2010/main" val="1716513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61" y="88832"/>
            <a:ext cx="10515600" cy="726892"/>
          </a:xfrm>
        </p:spPr>
        <p:txBody>
          <a:bodyPr/>
          <a:lstStyle/>
          <a:p>
            <a:r>
              <a:rPr lang="en-CA" sz="2500" dirty="0">
                <a:solidFill>
                  <a:srgbClr val="FF0000"/>
                </a:solidFill>
                <a:latin typeface="Times New Roman" panose="02020603050405020304" pitchFamily="18" charset="0"/>
                <a:cs typeface="Times New Roman" panose="02020603050405020304" pitchFamily="18" charset="0"/>
              </a:rPr>
              <a:t>Help and Documentation in R</a:t>
            </a:r>
          </a:p>
        </p:txBody>
      </p:sp>
      <p:pic>
        <p:nvPicPr>
          <p:cNvPr id="4" name="Picture 3"/>
          <p:cNvPicPr>
            <a:picLocks noChangeAspect="1"/>
          </p:cNvPicPr>
          <p:nvPr/>
        </p:nvPicPr>
        <p:blipFill>
          <a:blip r:embed="rId2"/>
          <a:stretch>
            <a:fillRect/>
          </a:stretch>
        </p:blipFill>
        <p:spPr>
          <a:xfrm>
            <a:off x="1067642" y="1690688"/>
            <a:ext cx="8129588" cy="4938685"/>
          </a:xfrm>
          <a:prstGeom prst="rect">
            <a:avLst/>
          </a:prstGeom>
        </p:spPr>
      </p:pic>
    </p:spTree>
    <p:extLst>
      <p:ext uri="{BB962C8B-B14F-4D97-AF65-F5344CB8AC3E}">
        <p14:creationId xmlns:p14="http://schemas.microsoft.com/office/powerpoint/2010/main" val="2407044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27"/>
            <a:ext cx="10515600" cy="1325563"/>
          </a:xfrm>
        </p:spPr>
        <p:txBody>
          <a:bodyPr>
            <a:normAutofit/>
          </a:bodyPr>
          <a:lstStyle/>
          <a:p>
            <a:r>
              <a:rPr lang="en-US" sz="4200" dirty="0" err="1"/>
              <a:t>RStudio</a:t>
            </a:r>
            <a:r>
              <a:rPr lang="en-US" sz="4200" dirty="0"/>
              <a:t> Environment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5443" y="1177280"/>
            <a:ext cx="6905434" cy="5499208"/>
          </a:xfrm>
        </p:spPr>
      </p:pic>
      <p:sp>
        <p:nvSpPr>
          <p:cNvPr id="5" name="TextBox 4"/>
          <p:cNvSpPr txBox="1"/>
          <p:nvPr/>
        </p:nvSpPr>
        <p:spPr>
          <a:xfrm>
            <a:off x="9639029" y="2090550"/>
            <a:ext cx="2872695" cy="1477328"/>
          </a:xfrm>
          <a:prstGeom prst="rect">
            <a:avLst/>
          </a:prstGeom>
          <a:noFill/>
        </p:spPr>
        <p:txBody>
          <a:bodyPr wrap="square" rtlCol="0">
            <a:spAutoFit/>
          </a:bodyPr>
          <a:lstStyle/>
          <a:p>
            <a:r>
              <a:rPr lang="en-US" dirty="0"/>
              <a:t>Environment/History:</a:t>
            </a:r>
          </a:p>
          <a:p>
            <a:r>
              <a:rPr lang="en-US" dirty="0"/>
              <a:t>-data frames in memory</a:t>
            </a:r>
          </a:p>
          <a:p>
            <a:r>
              <a:rPr lang="en-US" dirty="0"/>
              <a:t>-functions</a:t>
            </a:r>
          </a:p>
          <a:p>
            <a:r>
              <a:rPr lang="en-US" dirty="0"/>
              <a:t>-variables</a:t>
            </a:r>
          </a:p>
          <a:p>
            <a:r>
              <a:rPr lang="en-US" dirty="0"/>
              <a:t>- History: link to </a:t>
            </a:r>
            <a:r>
              <a:rPr lang="en-US" dirty="0" err="1"/>
              <a:t>git</a:t>
            </a:r>
            <a:endParaRPr lang="en-US" dirty="0"/>
          </a:p>
        </p:txBody>
      </p:sp>
      <p:sp>
        <p:nvSpPr>
          <p:cNvPr id="6" name="TextBox 5"/>
          <p:cNvSpPr txBox="1"/>
          <p:nvPr/>
        </p:nvSpPr>
        <p:spPr>
          <a:xfrm>
            <a:off x="111368" y="4217839"/>
            <a:ext cx="3429000" cy="1200329"/>
          </a:xfrm>
          <a:prstGeom prst="rect">
            <a:avLst/>
          </a:prstGeom>
          <a:noFill/>
        </p:spPr>
        <p:txBody>
          <a:bodyPr wrap="square" rtlCol="0">
            <a:spAutoFit/>
          </a:bodyPr>
          <a:lstStyle/>
          <a:p>
            <a:r>
              <a:rPr lang="en-US" dirty="0"/>
              <a:t>Interactive Console:</a:t>
            </a:r>
          </a:p>
          <a:p>
            <a:r>
              <a:rPr lang="en-US" dirty="0"/>
              <a:t>-base R</a:t>
            </a:r>
          </a:p>
          <a:p>
            <a:r>
              <a:rPr lang="en-US" dirty="0"/>
              <a:t>-like a SAS output/log</a:t>
            </a:r>
          </a:p>
          <a:p>
            <a:r>
              <a:rPr lang="en-US" dirty="0"/>
              <a:t>-this is not saved</a:t>
            </a:r>
          </a:p>
        </p:txBody>
      </p:sp>
      <p:sp>
        <p:nvSpPr>
          <p:cNvPr id="7" name="TextBox 6"/>
          <p:cNvSpPr txBox="1"/>
          <p:nvPr/>
        </p:nvSpPr>
        <p:spPr>
          <a:xfrm>
            <a:off x="111368" y="2307932"/>
            <a:ext cx="1663595" cy="1200329"/>
          </a:xfrm>
          <a:prstGeom prst="rect">
            <a:avLst/>
          </a:prstGeom>
          <a:noFill/>
        </p:spPr>
        <p:txBody>
          <a:bodyPr wrap="square" rtlCol="0">
            <a:spAutoFit/>
          </a:bodyPr>
          <a:lstStyle/>
          <a:p>
            <a:r>
              <a:rPr lang="en-US" dirty="0"/>
              <a:t>Editor Panel</a:t>
            </a:r>
          </a:p>
          <a:p>
            <a:r>
              <a:rPr lang="en-US" dirty="0"/>
              <a:t>-view scripts</a:t>
            </a:r>
          </a:p>
          <a:p>
            <a:r>
              <a:rPr lang="en-US" dirty="0"/>
              <a:t>-data files</a:t>
            </a:r>
          </a:p>
          <a:p>
            <a:r>
              <a:rPr lang="en-US" dirty="0"/>
              <a:t>-text files</a:t>
            </a:r>
          </a:p>
        </p:txBody>
      </p:sp>
      <p:sp>
        <p:nvSpPr>
          <p:cNvPr id="8" name="TextBox 7"/>
          <p:cNvSpPr txBox="1"/>
          <p:nvPr/>
        </p:nvSpPr>
        <p:spPr>
          <a:xfrm>
            <a:off x="9360877" y="4851371"/>
            <a:ext cx="3429000" cy="1200329"/>
          </a:xfrm>
          <a:prstGeom prst="rect">
            <a:avLst/>
          </a:prstGeom>
          <a:noFill/>
        </p:spPr>
        <p:txBody>
          <a:bodyPr wrap="square" rtlCol="0">
            <a:spAutoFit/>
          </a:bodyPr>
          <a:lstStyle/>
          <a:p>
            <a:r>
              <a:rPr lang="en-US" dirty="0"/>
              <a:t>Files/Plots/Package Viewer:</a:t>
            </a:r>
          </a:p>
          <a:p>
            <a:r>
              <a:rPr lang="en-US" dirty="0"/>
              <a:t>-saved scripts .R</a:t>
            </a:r>
          </a:p>
          <a:p>
            <a:r>
              <a:rPr lang="en-US" dirty="0"/>
              <a:t>-view data files</a:t>
            </a:r>
          </a:p>
          <a:p>
            <a:r>
              <a:rPr lang="en-US" dirty="0"/>
              <a:t>-view text/readme files</a:t>
            </a:r>
          </a:p>
        </p:txBody>
      </p:sp>
      <p:cxnSp>
        <p:nvCxnSpPr>
          <p:cNvPr id="10" name="Straight Arrow Connector 9"/>
          <p:cNvCxnSpPr/>
          <p:nvPr/>
        </p:nvCxnSpPr>
        <p:spPr>
          <a:xfrm>
            <a:off x="1424354" y="2519507"/>
            <a:ext cx="16920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270354" y="4399107"/>
            <a:ext cx="1717446" cy="80789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772400" y="2307932"/>
            <a:ext cx="1866629" cy="52128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8174729" y="4629679"/>
            <a:ext cx="1186148" cy="39952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2" name="Text Box 8"/>
          <p:cNvSpPr txBox="1">
            <a:spLocks noChangeArrowheads="1"/>
          </p:cNvSpPr>
          <p:nvPr/>
        </p:nvSpPr>
        <p:spPr bwMode="auto">
          <a:xfrm>
            <a:off x="2440" y="906028"/>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1447142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a:t>Calculator + Comparator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47" y="1248972"/>
            <a:ext cx="8318500" cy="5387348"/>
          </a:xfrm>
          <a:prstGeom prst="rect">
            <a:avLst/>
          </a:prstGeom>
        </p:spPr>
      </p:pic>
      <p:sp>
        <p:nvSpPr>
          <p:cNvPr id="4" name="Rectangle 3"/>
          <p:cNvSpPr/>
          <p:nvPr/>
        </p:nvSpPr>
        <p:spPr>
          <a:xfrm>
            <a:off x="8617527" y="1318248"/>
            <a:ext cx="3366655" cy="3693319"/>
          </a:xfrm>
          <a:prstGeom prst="rect">
            <a:avLst/>
          </a:prstGeom>
        </p:spPr>
        <p:txBody>
          <a:bodyPr wrap="square">
            <a:spAutoFit/>
          </a:bodyPr>
          <a:lstStyle/>
          <a:p>
            <a:r>
              <a:rPr lang="en-US" dirty="0">
                <a:solidFill>
                  <a:srgbClr val="333333"/>
                </a:solidFill>
                <a:latin typeface="Calibri" charset="0"/>
                <a:ea typeface="Calibri" charset="0"/>
                <a:cs typeface="Calibri" charset="0"/>
              </a:rPr>
              <a:t>One questions new R users ask is</a:t>
            </a:r>
          </a:p>
          <a:p>
            <a:r>
              <a:rPr lang="en-US" dirty="0">
                <a:solidFill>
                  <a:srgbClr val="333333"/>
                </a:solidFill>
                <a:latin typeface="Calibri" charset="0"/>
                <a:ea typeface="Calibri" charset="0"/>
                <a:cs typeface="Calibri" charset="0"/>
              </a:rPr>
              <a:t>“What does this little bracketed one mean?”.</a:t>
            </a:r>
          </a:p>
          <a:p>
            <a:r>
              <a:rPr lang="en-US" dirty="0">
                <a:solidFill>
                  <a:srgbClr val="333333"/>
                </a:solidFill>
                <a:latin typeface="Calibri" charset="0"/>
                <a:ea typeface="Calibri" charset="0"/>
                <a:cs typeface="Calibri" charset="0"/>
              </a:rPr>
              <a:t> </a:t>
            </a:r>
          </a:p>
          <a:p>
            <a:r>
              <a:rPr lang="en-US" dirty="0">
                <a:solidFill>
                  <a:srgbClr val="333333"/>
                </a:solidFill>
                <a:latin typeface="Calibri" charset="0"/>
                <a:ea typeface="Calibri" charset="0"/>
                <a:cs typeface="Calibri" charset="0"/>
              </a:rPr>
              <a:t>For now you can just ignore that and think of the bracketed  </a:t>
            </a:r>
          </a:p>
          <a:p>
            <a:r>
              <a:rPr lang="en-US">
                <a:solidFill>
                  <a:srgbClr val="333333"/>
                </a:solidFill>
                <a:latin typeface="Calibri" charset="0"/>
                <a:ea typeface="Calibri" charset="0"/>
                <a:cs typeface="Calibri" charset="0"/>
              </a:rPr>
              <a:t>number</a:t>
            </a:r>
            <a:r>
              <a:rPr lang="en-US" dirty="0">
                <a:solidFill>
                  <a:srgbClr val="333333"/>
                </a:solidFill>
                <a:latin typeface="Calibri" charset="0"/>
                <a:ea typeface="Calibri" charset="0"/>
                <a:cs typeface="Calibri" charset="0"/>
              </a:rPr>
              <a:t> as a prompt for your</a:t>
            </a:r>
            <a:r>
              <a:rPr lang="en-US">
                <a:solidFill>
                  <a:srgbClr val="333333"/>
                </a:solidFill>
                <a:latin typeface="Calibri" charset="0"/>
                <a:ea typeface="Calibri" charset="0"/>
                <a:cs typeface="Calibri" charset="0"/>
              </a:rPr>
              <a:t> </a:t>
            </a:r>
          </a:p>
          <a:p>
            <a:r>
              <a:rPr lang="en-US">
                <a:solidFill>
                  <a:srgbClr val="333333"/>
                </a:solidFill>
                <a:latin typeface="Calibri" charset="0"/>
                <a:ea typeface="Calibri" charset="0"/>
                <a:cs typeface="Calibri" charset="0"/>
              </a:rPr>
              <a:t>answer</a:t>
            </a:r>
            <a:r>
              <a:rPr lang="en-US" dirty="0">
                <a:solidFill>
                  <a:srgbClr val="333333"/>
                </a:solidFill>
                <a:latin typeface="Calibri" charset="0"/>
                <a:ea typeface="Calibri" charset="0"/>
                <a:cs typeface="Calibri" charset="0"/>
              </a:rPr>
              <a:t>.</a:t>
            </a:r>
          </a:p>
          <a:p>
            <a:endParaRPr lang="en-US" dirty="0">
              <a:solidFill>
                <a:srgbClr val="333333"/>
              </a:solidFill>
              <a:latin typeface="Calibri" charset="0"/>
              <a:ea typeface="Calibri" charset="0"/>
              <a:cs typeface="Calibri" charset="0"/>
            </a:endParaRPr>
          </a:p>
          <a:p>
            <a:r>
              <a:rPr lang="en-US" dirty="0">
                <a:solidFill>
                  <a:srgbClr val="333333"/>
                </a:solidFill>
                <a:latin typeface="Calibri" charset="0"/>
                <a:ea typeface="Calibri" charset="0"/>
                <a:cs typeface="Calibri" charset="0"/>
              </a:rPr>
              <a:t>We will go over an example where the output returns several indexed objects in the next section. </a:t>
            </a:r>
            <a:endParaRPr lang="en-US" dirty="0">
              <a:latin typeface="Calibri" charset="0"/>
              <a:ea typeface="Calibri" charset="0"/>
              <a:cs typeface="Calibri" charset="0"/>
            </a:endParaRPr>
          </a:p>
        </p:txBody>
      </p:sp>
      <p:cxnSp>
        <p:nvCxnSpPr>
          <p:cNvPr id="6" name="Straight Arrow Connector 5"/>
          <p:cNvCxnSpPr/>
          <p:nvPr/>
        </p:nvCxnSpPr>
        <p:spPr>
          <a:xfrm flipH="1">
            <a:off x="522515" y="2036613"/>
            <a:ext cx="8095012" cy="328550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7"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154948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Finding Help</a:t>
            </a:r>
          </a:p>
        </p:txBody>
      </p:sp>
      <p:sp>
        <p:nvSpPr>
          <p:cNvPr id="3" name="Content Placeholder 2"/>
          <p:cNvSpPr>
            <a:spLocks noGrp="1"/>
          </p:cNvSpPr>
          <p:nvPr>
            <p:ph idx="1"/>
          </p:nvPr>
        </p:nvSpPr>
        <p:spPr>
          <a:xfrm>
            <a:off x="117764" y="1017804"/>
            <a:ext cx="10515600" cy="4351338"/>
          </a:xfrm>
        </p:spPr>
        <p:txBody>
          <a:bodyPr>
            <a:normAutofit fontScale="92500" lnSpcReduction="20000"/>
          </a:bodyPr>
          <a:lstStyle/>
          <a:p>
            <a:r>
              <a:rPr lang="en-US" dirty="0">
                <a:hlinkClick r:id="rId2"/>
              </a:rPr>
              <a:t>https://stackoverflow.com/</a:t>
            </a:r>
            <a:endParaRPr lang="en-US" dirty="0"/>
          </a:p>
          <a:p>
            <a:r>
              <a:rPr lang="en-US" dirty="0"/>
              <a:t>Confluence on Net A</a:t>
            </a:r>
          </a:p>
          <a:p>
            <a:pPr marL="0" indent="0">
              <a:buNone/>
            </a:pPr>
            <a:r>
              <a:rPr lang="en-US" dirty="0">
                <a:hlinkClick r:id="rId3"/>
              </a:rPr>
              <a:t> https://confluence.statcan.ca/pages/viewpage.action?pageId=439556887</a:t>
            </a:r>
            <a:endParaRPr lang="en-US" dirty="0"/>
          </a:p>
          <a:p>
            <a:pPr marL="0" indent="0">
              <a:buNone/>
            </a:pPr>
            <a:endParaRPr lang="en-US" dirty="0"/>
          </a:p>
          <a:p>
            <a:r>
              <a:rPr lang="en-US" dirty="0"/>
              <a:t>Use ?function_name to immediately get documentation on the function. Documentation will appear in the viewer panel.</a:t>
            </a:r>
          </a:p>
          <a:p>
            <a:pPr lvl="1"/>
            <a:r>
              <a:rPr lang="en-US" dirty="0"/>
              <a:t>Description:</a:t>
            </a:r>
          </a:p>
          <a:p>
            <a:pPr lvl="1"/>
            <a:r>
              <a:rPr lang="en-US" dirty="0"/>
              <a:t>Usage: </a:t>
            </a:r>
          </a:p>
          <a:p>
            <a:pPr lvl="1"/>
            <a:r>
              <a:rPr lang="en-US" dirty="0"/>
              <a:t>Arguments:</a:t>
            </a:r>
          </a:p>
          <a:p>
            <a:pPr lvl="1"/>
            <a:r>
              <a:rPr lang="en-US" dirty="0"/>
              <a:t>Details</a:t>
            </a:r>
          </a:p>
          <a:p>
            <a:pPr lvl="1"/>
            <a:r>
              <a:rPr lang="en-US" dirty="0"/>
              <a:t>Value</a:t>
            </a:r>
          </a:p>
          <a:p>
            <a:pPr lvl="1"/>
            <a:r>
              <a:rPr lang="en-US" dirty="0"/>
              <a:t>See Also: </a:t>
            </a:r>
          </a:p>
          <a:p>
            <a:pPr lvl="1"/>
            <a:r>
              <a:rPr lang="en-US" dirty="0"/>
              <a:t>Examples:</a:t>
            </a:r>
          </a:p>
          <a:p>
            <a:pPr lvl="1"/>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1906" y="3138138"/>
            <a:ext cx="6140349" cy="3719861"/>
          </a:xfrm>
          <a:prstGeom prst="rect">
            <a:avLst/>
          </a:prstGeom>
        </p:spPr>
      </p:pic>
      <p:cxnSp>
        <p:nvCxnSpPr>
          <p:cNvPr id="6" name="Straight Arrow Connector 5"/>
          <p:cNvCxnSpPr/>
          <p:nvPr/>
        </p:nvCxnSpPr>
        <p:spPr>
          <a:xfrm>
            <a:off x="3080599" y="3244418"/>
            <a:ext cx="5735781" cy="21247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1743041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76712" y="2814637"/>
            <a:ext cx="3838575" cy="1228725"/>
          </a:xfrm>
          <a:prstGeom prst="rect">
            <a:avLst/>
          </a:prstGeom>
        </p:spPr>
      </p:pic>
    </p:spTree>
    <p:extLst>
      <p:ext uri="{BB962C8B-B14F-4D97-AF65-F5344CB8AC3E}">
        <p14:creationId xmlns:p14="http://schemas.microsoft.com/office/powerpoint/2010/main" val="2510538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04" y="69096"/>
            <a:ext cx="10515600" cy="457177"/>
          </a:xfrm>
        </p:spPr>
        <p:txBody>
          <a:bodyPr>
            <a:normAutofit/>
          </a:bodyPr>
          <a:lstStyle/>
          <a:p>
            <a:r>
              <a:rPr lang="en-CA" sz="2500" dirty="0">
                <a:solidFill>
                  <a:srgbClr val="FF0000"/>
                </a:solidFill>
                <a:latin typeface="Times New Roman" panose="02020603050405020304" pitchFamily="18" charset="0"/>
                <a:cs typeface="Times New Roman" panose="02020603050405020304" pitchFamily="18" charset="0"/>
              </a:rPr>
              <a:t>Getting started with R</a:t>
            </a:r>
          </a:p>
        </p:txBody>
      </p:sp>
      <p:pic>
        <p:nvPicPr>
          <p:cNvPr id="3" name="Picture 2"/>
          <p:cNvPicPr>
            <a:picLocks noChangeAspect="1"/>
          </p:cNvPicPr>
          <p:nvPr/>
        </p:nvPicPr>
        <p:blipFill>
          <a:blip r:embed="rId2"/>
          <a:stretch>
            <a:fillRect/>
          </a:stretch>
        </p:blipFill>
        <p:spPr>
          <a:xfrm>
            <a:off x="1731487" y="1732830"/>
            <a:ext cx="9276398" cy="4516330"/>
          </a:xfrm>
          <a:prstGeom prst="rect">
            <a:avLst/>
          </a:prstGeom>
        </p:spPr>
      </p:pic>
    </p:spTree>
    <p:extLst>
      <p:ext uri="{BB962C8B-B14F-4D97-AF65-F5344CB8AC3E}">
        <p14:creationId xmlns:p14="http://schemas.microsoft.com/office/powerpoint/2010/main" val="479451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2095" y="1652587"/>
            <a:ext cx="2709267" cy="2587817"/>
          </a:xfrm>
          <a:prstGeom prst="rect">
            <a:avLst/>
          </a:prstGeom>
        </p:spPr>
      </p:pic>
    </p:spTree>
    <p:extLst>
      <p:ext uri="{BB962C8B-B14F-4D97-AF65-F5344CB8AC3E}">
        <p14:creationId xmlns:p14="http://schemas.microsoft.com/office/powerpoint/2010/main" val="7444194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CA"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started with R</a:t>
            </a:r>
          </a:p>
        </p:txBody>
      </p:sp>
      <p:pic>
        <p:nvPicPr>
          <p:cNvPr id="3" name="Picture 2"/>
          <p:cNvPicPr>
            <a:picLocks noChangeAspect="1"/>
          </p:cNvPicPr>
          <p:nvPr/>
        </p:nvPicPr>
        <p:blipFill>
          <a:blip r:embed="rId2"/>
          <a:stretch>
            <a:fillRect/>
          </a:stretch>
        </p:blipFill>
        <p:spPr>
          <a:xfrm>
            <a:off x="1055802" y="1690687"/>
            <a:ext cx="8776355" cy="4339497"/>
          </a:xfrm>
          <a:prstGeom prst="rect">
            <a:avLst/>
          </a:prstGeom>
        </p:spPr>
      </p:pic>
    </p:spTree>
    <p:extLst>
      <p:ext uri="{BB962C8B-B14F-4D97-AF65-F5344CB8AC3E}">
        <p14:creationId xmlns:p14="http://schemas.microsoft.com/office/powerpoint/2010/main" val="2752280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7" y="49361"/>
            <a:ext cx="10515600" cy="891353"/>
          </a:xfrm>
        </p:spPr>
        <p:txBody>
          <a:bodyPr/>
          <a:lstStyle/>
          <a:p>
            <a:r>
              <a:rPr lang="en-CA" sz="3600" b="1" dirty="0">
                <a:solidFill>
                  <a:srgbClr val="FF0000"/>
                </a:solidFill>
                <a:latin typeface="Times New Roman" panose="02020603050405020304" pitchFamily="18" charset="0"/>
                <a:cs typeface="Times New Roman" panose="02020603050405020304" pitchFamily="18" charset="0"/>
              </a:rPr>
              <a:t>What is R :Open-Source Software Project</a:t>
            </a:r>
          </a:p>
        </p:txBody>
      </p:sp>
      <p:sp>
        <p:nvSpPr>
          <p:cNvPr id="3" name="Rectangle 2">
            <a:extLst>
              <a:ext uri="{FF2B5EF4-FFF2-40B4-BE49-F238E27FC236}">
                <a16:creationId xmlns:a16="http://schemas.microsoft.com/office/drawing/2014/main" id="{93CDC714-6E18-4AA4-94FD-BFE1687B4AAD}"/>
              </a:ext>
            </a:extLst>
          </p:cNvPr>
          <p:cNvSpPr/>
          <p:nvPr/>
        </p:nvSpPr>
        <p:spPr>
          <a:xfrm>
            <a:off x="710671" y="2968041"/>
            <a:ext cx="3429144" cy="369332"/>
          </a:xfrm>
          <a:prstGeom prst="rect">
            <a:avLst/>
          </a:prstGeom>
        </p:spPr>
        <p:txBody>
          <a:bodyPr wrap="none">
            <a:spAutoFit/>
          </a:bodyPr>
          <a:lstStyle/>
          <a:p>
            <a:r>
              <a:rPr lang="en-CA" dirty="0">
                <a:solidFill>
                  <a:srgbClr val="FF0000"/>
                </a:solidFill>
                <a:latin typeface="Times New Roman" panose="02020603050405020304" pitchFamily="18" charset="0"/>
                <a:cs typeface="Times New Roman" panose="02020603050405020304" pitchFamily="18" charset="0"/>
              </a:rPr>
              <a:t>R is Open-Source Software Project</a:t>
            </a:r>
            <a:endParaRPr lang="en-CA" dirty="0"/>
          </a:p>
        </p:txBody>
      </p:sp>
      <p:pic>
        <p:nvPicPr>
          <p:cNvPr id="5" name="Picture 4">
            <a:extLst>
              <a:ext uri="{FF2B5EF4-FFF2-40B4-BE49-F238E27FC236}">
                <a16:creationId xmlns:a16="http://schemas.microsoft.com/office/drawing/2014/main" id="{7835E92A-8EF7-48DB-912C-58C44755FD75}"/>
              </a:ext>
            </a:extLst>
          </p:cNvPr>
          <p:cNvPicPr>
            <a:picLocks noChangeAspect="1"/>
          </p:cNvPicPr>
          <p:nvPr/>
        </p:nvPicPr>
        <p:blipFill rotWithShape="1">
          <a:blip r:embed="rId2"/>
          <a:srcRect l="4015" t="3154" b="-3154"/>
          <a:stretch/>
        </p:blipFill>
        <p:spPr>
          <a:xfrm>
            <a:off x="4539107" y="1000400"/>
            <a:ext cx="7259215" cy="6048375"/>
          </a:xfrm>
          <a:prstGeom prst="rect">
            <a:avLst/>
          </a:prstGeom>
        </p:spPr>
      </p:pic>
    </p:spTree>
    <p:extLst>
      <p:ext uri="{BB962C8B-B14F-4D97-AF65-F5344CB8AC3E}">
        <p14:creationId xmlns:p14="http://schemas.microsoft.com/office/powerpoint/2010/main" val="85631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6938" t="35108" r="31875" b="3586"/>
          <a:stretch/>
        </p:blipFill>
        <p:spPr>
          <a:xfrm>
            <a:off x="1064914" y="930740"/>
            <a:ext cx="9625081" cy="4764319"/>
          </a:xfrm>
          <a:prstGeom prst="rect">
            <a:avLst/>
          </a:prstGeom>
        </p:spPr>
      </p:pic>
    </p:spTree>
    <p:extLst>
      <p:ext uri="{BB962C8B-B14F-4D97-AF65-F5344CB8AC3E}">
        <p14:creationId xmlns:p14="http://schemas.microsoft.com/office/powerpoint/2010/main" val="55221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Type :Summary</a:t>
            </a:r>
          </a:p>
        </p:txBody>
      </p:sp>
      <p:pic>
        <p:nvPicPr>
          <p:cNvPr id="3" name="Picture 2"/>
          <p:cNvPicPr>
            <a:picLocks noChangeAspect="1"/>
          </p:cNvPicPr>
          <p:nvPr/>
        </p:nvPicPr>
        <p:blipFill>
          <a:blip r:embed="rId2"/>
          <a:stretch>
            <a:fillRect/>
          </a:stretch>
        </p:blipFill>
        <p:spPr>
          <a:xfrm>
            <a:off x="838200" y="1864541"/>
            <a:ext cx="7403307" cy="3088880"/>
          </a:xfrm>
          <a:prstGeom prst="rect">
            <a:avLst/>
          </a:prstGeom>
        </p:spPr>
      </p:pic>
    </p:spTree>
    <p:extLst>
      <p:ext uri="{BB962C8B-B14F-4D97-AF65-F5344CB8AC3E}">
        <p14:creationId xmlns:p14="http://schemas.microsoft.com/office/powerpoint/2010/main" val="2924733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82F05D-3786-4143-998A-1E506919B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82" y="1769108"/>
            <a:ext cx="9111480" cy="2151627"/>
          </a:xfrm>
          <a:prstGeom prst="rect">
            <a:avLst/>
          </a:prstGeom>
        </p:spPr>
      </p:pic>
      <p:sp>
        <p:nvSpPr>
          <p:cNvPr id="5" name="Rectangle 4">
            <a:extLst>
              <a:ext uri="{FF2B5EF4-FFF2-40B4-BE49-F238E27FC236}">
                <a16:creationId xmlns:a16="http://schemas.microsoft.com/office/drawing/2014/main" id="{F2310565-6839-486C-A9C1-67785A7E0D55}"/>
              </a:ext>
            </a:extLst>
          </p:cNvPr>
          <p:cNvSpPr/>
          <p:nvPr/>
        </p:nvSpPr>
        <p:spPr>
          <a:xfrm>
            <a:off x="130358" y="6488668"/>
            <a:ext cx="9697796" cy="369332"/>
          </a:xfrm>
          <a:prstGeom prst="rect">
            <a:avLst/>
          </a:prstGeom>
        </p:spPr>
        <p:txBody>
          <a:bodyPr wrap="square">
            <a:spAutoFit/>
          </a:bodyPr>
          <a:lstStyle/>
          <a:p>
            <a:r>
              <a:rPr lang="en-CA" dirty="0"/>
              <a:t>http://s3.amazonaws.com/libapps/accounts/17830/images/r_data_structures.png</a:t>
            </a:r>
          </a:p>
        </p:txBody>
      </p:sp>
    </p:spTree>
    <p:extLst>
      <p:ext uri="{BB962C8B-B14F-4D97-AF65-F5344CB8AC3E}">
        <p14:creationId xmlns:p14="http://schemas.microsoft.com/office/powerpoint/2010/main" val="1302037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9B9BB-33FE-44E7-AFD0-FFBC6BEDCDE4}"/>
              </a:ext>
            </a:extLst>
          </p:cNvPr>
          <p:cNvPicPr>
            <a:picLocks noChangeAspect="1"/>
          </p:cNvPicPr>
          <p:nvPr/>
        </p:nvPicPr>
        <p:blipFill>
          <a:blip r:embed="rId2"/>
          <a:stretch>
            <a:fillRect/>
          </a:stretch>
        </p:blipFill>
        <p:spPr>
          <a:xfrm>
            <a:off x="3724275" y="1795462"/>
            <a:ext cx="4743450" cy="3267075"/>
          </a:xfrm>
          <a:prstGeom prst="rect">
            <a:avLst/>
          </a:prstGeom>
        </p:spPr>
      </p:pic>
      <p:sp>
        <p:nvSpPr>
          <p:cNvPr id="6" name="Rectangle 5">
            <a:extLst>
              <a:ext uri="{FF2B5EF4-FFF2-40B4-BE49-F238E27FC236}">
                <a16:creationId xmlns:a16="http://schemas.microsoft.com/office/drawing/2014/main" id="{D3B9FA53-8091-476E-9715-CF53E2C4E13D}"/>
              </a:ext>
            </a:extLst>
          </p:cNvPr>
          <p:cNvSpPr/>
          <p:nvPr/>
        </p:nvSpPr>
        <p:spPr>
          <a:xfrm>
            <a:off x="48790" y="6406577"/>
            <a:ext cx="8786648" cy="369332"/>
          </a:xfrm>
          <a:prstGeom prst="rect">
            <a:avLst/>
          </a:prstGeom>
        </p:spPr>
        <p:txBody>
          <a:bodyPr wrap="square">
            <a:spAutoFit/>
          </a:bodyPr>
          <a:lstStyle/>
          <a:p>
            <a:r>
              <a:rPr lang="en-CA" dirty="0"/>
              <a:t>https://raw.githubusercontent.com/Anonymous-Y/BlogImage/master/r-intro-3.jpg</a:t>
            </a:r>
          </a:p>
        </p:txBody>
      </p:sp>
    </p:spTree>
    <p:extLst>
      <p:ext uri="{BB962C8B-B14F-4D97-AF65-F5344CB8AC3E}">
        <p14:creationId xmlns:p14="http://schemas.microsoft.com/office/powerpoint/2010/main" val="1192054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BC462F-8017-44B0-8556-ECC46028A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24" y="719975"/>
            <a:ext cx="9784760" cy="4694423"/>
          </a:xfrm>
          <a:prstGeom prst="rect">
            <a:avLst/>
          </a:prstGeom>
        </p:spPr>
      </p:pic>
      <p:sp>
        <p:nvSpPr>
          <p:cNvPr id="5" name="Rectangle 4">
            <a:extLst>
              <a:ext uri="{FF2B5EF4-FFF2-40B4-BE49-F238E27FC236}">
                <a16:creationId xmlns:a16="http://schemas.microsoft.com/office/drawing/2014/main" id="{2AF5280D-FB42-445C-BDE7-2642DC1ECD99}"/>
              </a:ext>
            </a:extLst>
          </p:cNvPr>
          <p:cNvSpPr/>
          <p:nvPr/>
        </p:nvSpPr>
        <p:spPr>
          <a:xfrm>
            <a:off x="0" y="6488668"/>
            <a:ext cx="8650014" cy="369332"/>
          </a:xfrm>
          <a:prstGeom prst="rect">
            <a:avLst/>
          </a:prstGeom>
        </p:spPr>
        <p:txBody>
          <a:bodyPr wrap="square">
            <a:spAutoFit/>
          </a:bodyPr>
          <a:lstStyle/>
          <a:p>
            <a:r>
              <a:rPr lang="en-CA" dirty="0"/>
              <a:t>http://venus.ifca.unican.es/Rintro/_images/dataStructuresNew.png</a:t>
            </a:r>
          </a:p>
        </p:txBody>
      </p:sp>
    </p:spTree>
    <p:extLst>
      <p:ext uri="{BB962C8B-B14F-4D97-AF65-F5344CB8AC3E}">
        <p14:creationId xmlns:p14="http://schemas.microsoft.com/office/powerpoint/2010/main" val="81230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FB65A6-5580-481E-8A78-B162B694D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768" y="147462"/>
            <a:ext cx="8646672" cy="6137686"/>
          </a:xfrm>
          <a:prstGeom prst="rect">
            <a:avLst/>
          </a:prstGeom>
        </p:spPr>
      </p:pic>
      <p:sp>
        <p:nvSpPr>
          <p:cNvPr id="5" name="Rectangle 4">
            <a:extLst>
              <a:ext uri="{FF2B5EF4-FFF2-40B4-BE49-F238E27FC236}">
                <a16:creationId xmlns:a16="http://schemas.microsoft.com/office/drawing/2014/main" id="{47B146EC-BF92-453D-8D82-6FECD1E176C0}"/>
              </a:ext>
            </a:extLst>
          </p:cNvPr>
          <p:cNvSpPr/>
          <p:nvPr/>
        </p:nvSpPr>
        <p:spPr>
          <a:xfrm>
            <a:off x="0" y="6422178"/>
            <a:ext cx="8306500" cy="369332"/>
          </a:xfrm>
          <a:prstGeom prst="rect">
            <a:avLst/>
          </a:prstGeom>
        </p:spPr>
        <p:txBody>
          <a:bodyPr wrap="square">
            <a:spAutoFit/>
          </a:bodyPr>
          <a:lstStyle/>
          <a:p>
            <a:r>
              <a:rPr lang="en-CA" dirty="0"/>
              <a:t>https://dhaine.github.io/2014-11-06-fmv/novice/epi/data-types.png</a:t>
            </a:r>
          </a:p>
        </p:txBody>
      </p:sp>
    </p:spTree>
    <p:extLst>
      <p:ext uri="{BB962C8B-B14F-4D97-AF65-F5344CB8AC3E}">
        <p14:creationId xmlns:p14="http://schemas.microsoft.com/office/powerpoint/2010/main" val="2584128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8C5ED-B559-4643-9B5F-A8C7DD6657FB}"/>
              </a:ext>
            </a:extLst>
          </p:cNvPr>
          <p:cNvPicPr>
            <a:picLocks noChangeAspect="1"/>
          </p:cNvPicPr>
          <p:nvPr/>
        </p:nvPicPr>
        <p:blipFill rotWithShape="1">
          <a:blip r:embed="rId2"/>
          <a:srcRect t="1059"/>
          <a:stretch/>
        </p:blipFill>
        <p:spPr>
          <a:xfrm>
            <a:off x="1936902" y="72570"/>
            <a:ext cx="8318196" cy="6785429"/>
          </a:xfrm>
          <a:prstGeom prst="rect">
            <a:avLst/>
          </a:prstGeom>
        </p:spPr>
      </p:pic>
    </p:spTree>
    <p:extLst>
      <p:ext uri="{BB962C8B-B14F-4D97-AF65-F5344CB8AC3E}">
        <p14:creationId xmlns:p14="http://schemas.microsoft.com/office/powerpoint/2010/main" val="679234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97A9-266A-4A16-9202-DF92E2A1D42F}"/>
              </a:ext>
            </a:extLst>
          </p:cNvPr>
          <p:cNvSpPr>
            <a:spLocks noGrp="1"/>
          </p:cNvSpPr>
          <p:nvPr>
            <p:ph type="title"/>
          </p:nvPr>
        </p:nvSpPr>
        <p:spPr>
          <a:xfrm>
            <a:off x="48790" y="0"/>
            <a:ext cx="10515600" cy="720314"/>
          </a:xfrm>
        </p:spPr>
        <p:txBody>
          <a:bodyPr>
            <a:normAutofit/>
          </a:bodyPr>
          <a:lstStyle/>
          <a:p>
            <a:r>
              <a:rPr lang="en-CA" sz="2800" dirty="0">
                <a:solidFill>
                  <a:srgbClr val="FF0000"/>
                </a:solidFill>
                <a:latin typeface="Times New Roman" panose="02020603050405020304" pitchFamily="18" charset="0"/>
                <a:cs typeface="Times New Roman" panose="02020603050405020304" pitchFamily="18" charset="0"/>
              </a:rPr>
              <a:t>Tools-Install packages</a:t>
            </a:r>
          </a:p>
        </p:txBody>
      </p:sp>
      <p:pic>
        <p:nvPicPr>
          <p:cNvPr id="4" name="Picture 3">
            <a:extLst>
              <a:ext uri="{FF2B5EF4-FFF2-40B4-BE49-F238E27FC236}">
                <a16:creationId xmlns:a16="http://schemas.microsoft.com/office/drawing/2014/main" id="{AFE1414F-3197-4882-B464-1F43681C8967}"/>
              </a:ext>
            </a:extLst>
          </p:cNvPr>
          <p:cNvPicPr>
            <a:picLocks noChangeAspect="1"/>
          </p:cNvPicPr>
          <p:nvPr/>
        </p:nvPicPr>
        <p:blipFill rotWithShape="1">
          <a:blip r:embed="rId2"/>
          <a:srcRect l="1372" r="-1"/>
          <a:stretch/>
        </p:blipFill>
        <p:spPr>
          <a:xfrm>
            <a:off x="1756227" y="921203"/>
            <a:ext cx="4056743" cy="3507358"/>
          </a:xfrm>
          <a:prstGeom prst="rect">
            <a:avLst/>
          </a:prstGeom>
        </p:spPr>
      </p:pic>
    </p:spTree>
    <p:extLst>
      <p:ext uri="{BB962C8B-B14F-4D97-AF65-F5344CB8AC3E}">
        <p14:creationId xmlns:p14="http://schemas.microsoft.com/office/powerpoint/2010/main" val="607025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a:t>Calculator/Logic Examples</a:t>
            </a:r>
          </a:p>
        </p:txBody>
      </p:sp>
      <p:sp>
        <p:nvSpPr>
          <p:cNvPr id="4" name="Content Placeholder 2"/>
          <p:cNvSpPr>
            <a:spLocks noGrp="1"/>
          </p:cNvSpPr>
          <p:nvPr>
            <p:ph idx="1"/>
          </p:nvPr>
        </p:nvSpPr>
        <p:spPr>
          <a:xfrm>
            <a:off x="838200" y="1325563"/>
            <a:ext cx="10494818" cy="4716463"/>
          </a:xfrm>
        </p:spPr>
        <p:txBody>
          <a:bodyPr>
            <a:normAutofit/>
          </a:bodyPr>
          <a:lstStyle/>
          <a:p>
            <a:pPr marL="457200" lvl="1" indent="0">
              <a:buNone/>
            </a:pPr>
            <a:r>
              <a:rPr lang="en-US" dirty="0"/>
              <a:t>log(1)</a:t>
            </a:r>
          </a:p>
          <a:p>
            <a:pPr marL="457200" lvl="1" indent="0">
              <a:buNone/>
            </a:pPr>
            <a:r>
              <a:rPr lang="en-US" dirty="0"/>
              <a:t>[1] 0</a:t>
            </a:r>
          </a:p>
          <a:p>
            <a:pPr marL="457200" lvl="1" indent="0">
              <a:buNone/>
            </a:pPr>
            <a:endParaRPr lang="en-US" dirty="0"/>
          </a:p>
          <a:p>
            <a:pPr marL="457200" lvl="1" indent="0">
              <a:buNone/>
            </a:pPr>
            <a:r>
              <a:rPr lang="en-US" dirty="0" err="1"/>
              <a:t>exp</a:t>
            </a:r>
            <a:r>
              <a:rPr lang="en-US" dirty="0"/>
              <a:t>(0.5)</a:t>
            </a:r>
          </a:p>
          <a:p>
            <a:pPr marL="457200" lvl="1" indent="0">
              <a:buNone/>
            </a:pPr>
            <a:r>
              <a:rPr lang="en-US" dirty="0"/>
              <a:t>[1] 1.648721</a:t>
            </a:r>
          </a:p>
          <a:p>
            <a:pPr marL="457200" lvl="1" indent="0">
              <a:buNone/>
            </a:pPr>
            <a:endParaRPr lang="en-US" dirty="0"/>
          </a:p>
          <a:p>
            <a:pPr marL="457200" lvl="1" indent="0">
              <a:buNone/>
            </a:pPr>
            <a:r>
              <a:rPr lang="en-US" dirty="0"/>
              <a:t>sin(1)</a:t>
            </a:r>
          </a:p>
          <a:p>
            <a:pPr marL="457200" lvl="1" indent="0">
              <a:buNone/>
            </a:pPr>
            <a:r>
              <a:rPr lang="en-US" dirty="0"/>
              <a:t>[1] 0.841471</a:t>
            </a:r>
          </a:p>
          <a:p>
            <a:pPr marL="457200" lvl="1" indent="0">
              <a:buNone/>
            </a:pPr>
            <a:endParaRPr lang="en-US" dirty="0"/>
          </a:p>
          <a:p>
            <a:pPr marL="457200" lvl="1" indent="0">
              <a:buNone/>
            </a:pPr>
            <a:r>
              <a:rPr lang="en-US" dirty="0"/>
              <a:t>200+5</a:t>
            </a:r>
          </a:p>
          <a:p>
            <a:pPr marL="457200" lvl="1" indent="0">
              <a:buNone/>
            </a:pPr>
            <a:r>
              <a:rPr lang="en-US" dirty="0"/>
              <a:t>[1] 205</a:t>
            </a:r>
          </a:p>
          <a:p>
            <a:pPr marL="457200" lvl="1" indent="0">
              <a:buNone/>
            </a:pPr>
            <a:endParaRPr lang="en-US" dirty="0"/>
          </a:p>
          <a:p>
            <a:endParaRPr lang="en-US" dirty="0"/>
          </a:p>
        </p:txBody>
      </p:sp>
      <p:sp>
        <p:nvSpPr>
          <p:cNvPr id="5" name="Content Placeholder 2"/>
          <p:cNvSpPr txBox="1">
            <a:spLocks/>
          </p:cNvSpPr>
          <p:nvPr/>
        </p:nvSpPr>
        <p:spPr>
          <a:xfrm>
            <a:off x="6096000" y="1690688"/>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Font typeface="Arial"/>
              <a:buNone/>
            </a:pPr>
            <a:r>
              <a:rPr lang="en-US"/>
              <a:t>1 &gt;=  -9</a:t>
            </a:r>
          </a:p>
          <a:p>
            <a:pPr marL="457200" lvl="1" indent="0">
              <a:buFont typeface="Arial"/>
              <a:buNone/>
            </a:pPr>
            <a:r>
              <a:rPr lang="en-US"/>
              <a:t>[1] TRUE</a:t>
            </a:r>
          </a:p>
          <a:p>
            <a:pPr marL="457200" lvl="1" indent="0">
              <a:buFont typeface="Arial"/>
              <a:buNone/>
            </a:pPr>
            <a:endParaRPr lang="en-US"/>
          </a:p>
          <a:p>
            <a:pPr marL="457200" lvl="1" indent="0">
              <a:buFont typeface="Arial"/>
              <a:buNone/>
            </a:pPr>
            <a:r>
              <a:rPr lang="en-US"/>
              <a:t>1 &lt; 0</a:t>
            </a:r>
          </a:p>
          <a:p>
            <a:pPr marL="457200" lvl="1" indent="0">
              <a:buFont typeface="Arial"/>
              <a:buNone/>
            </a:pPr>
            <a:r>
              <a:rPr lang="en-US"/>
              <a:t>[1] FALSE</a:t>
            </a:r>
          </a:p>
          <a:p>
            <a:pPr marL="457200" lvl="1" indent="0">
              <a:buFont typeface="Arial"/>
              <a:buNone/>
            </a:pPr>
            <a:endParaRPr lang="en-US"/>
          </a:p>
          <a:p>
            <a:pPr marL="457200" lvl="1" indent="0">
              <a:buFont typeface="Arial"/>
              <a:buNone/>
            </a:pPr>
            <a:r>
              <a:rPr lang="en-US"/>
              <a:t>1 == 1</a:t>
            </a:r>
          </a:p>
          <a:p>
            <a:pPr marL="457200" lvl="1" indent="0">
              <a:buFont typeface="Arial"/>
              <a:buNone/>
            </a:pPr>
            <a:r>
              <a:rPr lang="en-US"/>
              <a:t>[1] TRUE</a:t>
            </a:r>
          </a:p>
          <a:p>
            <a:pPr marL="457200" lvl="1" indent="0">
              <a:buFont typeface="Arial"/>
              <a:buNone/>
            </a:pPr>
            <a:endParaRPr lang="en-US"/>
          </a:p>
          <a:p>
            <a:pPr marL="457200" lvl="1" indent="0">
              <a:buFont typeface="Arial"/>
              <a:buNone/>
            </a:pPr>
            <a:r>
              <a:rPr lang="en-US"/>
              <a:t>! != 9</a:t>
            </a:r>
          </a:p>
          <a:p>
            <a:pPr marL="457200" lvl="1" indent="0">
              <a:buFont typeface="Arial"/>
              <a:buNone/>
            </a:pPr>
            <a:r>
              <a:rPr lang="en-US"/>
              <a:t>[1] TRUE</a:t>
            </a:r>
          </a:p>
          <a:p>
            <a:pPr marL="457200" lvl="1" indent="0">
              <a:buFont typeface="Arial"/>
              <a:buNone/>
            </a:pPr>
            <a:r>
              <a:rPr lang="en-US"/>
              <a:t> </a:t>
            </a:r>
          </a:p>
          <a:p>
            <a:pPr marL="457200" lvl="1" indent="0">
              <a:buFont typeface="Arial"/>
              <a:buNone/>
            </a:pPr>
            <a:endParaRPr lang="en-US"/>
          </a:p>
          <a:p>
            <a:endParaRPr lang="en-US" dirty="0"/>
          </a:p>
        </p:txBody>
      </p:sp>
      <p:sp>
        <p:nvSpPr>
          <p:cNvPr id="6"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3965882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a:t>Calculator/Logic Examples</a:t>
            </a:r>
          </a:p>
        </p:txBody>
      </p:sp>
      <p:sp>
        <p:nvSpPr>
          <p:cNvPr id="4" name="Content Placeholder 2"/>
          <p:cNvSpPr>
            <a:spLocks noGrp="1"/>
          </p:cNvSpPr>
          <p:nvPr>
            <p:ph idx="1"/>
          </p:nvPr>
        </p:nvSpPr>
        <p:spPr>
          <a:xfrm>
            <a:off x="838200" y="1325563"/>
            <a:ext cx="10494818" cy="4716463"/>
          </a:xfrm>
        </p:spPr>
        <p:txBody>
          <a:bodyPr>
            <a:normAutofit/>
          </a:bodyPr>
          <a:lstStyle/>
          <a:p>
            <a:pPr marL="457200" lvl="1" indent="0">
              <a:buNone/>
            </a:pPr>
            <a:r>
              <a:rPr lang="en-US" dirty="0"/>
              <a:t>log(1)</a:t>
            </a:r>
          </a:p>
          <a:p>
            <a:pPr marL="457200" lvl="1" indent="0">
              <a:buNone/>
            </a:pPr>
            <a:r>
              <a:rPr lang="en-US" dirty="0"/>
              <a:t>[1] 0</a:t>
            </a:r>
          </a:p>
          <a:p>
            <a:pPr marL="457200" lvl="1" indent="0">
              <a:buNone/>
            </a:pPr>
            <a:endParaRPr lang="en-US" dirty="0"/>
          </a:p>
          <a:p>
            <a:pPr marL="457200" lvl="1" indent="0">
              <a:buNone/>
            </a:pPr>
            <a:r>
              <a:rPr lang="en-US" dirty="0" err="1"/>
              <a:t>exp</a:t>
            </a:r>
            <a:r>
              <a:rPr lang="en-US" dirty="0"/>
              <a:t>(0.5)</a:t>
            </a:r>
          </a:p>
          <a:p>
            <a:pPr marL="457200" lvl="1" indent="0">
              <a:buNone/>
            </a:pPr>
            <a:r>
              <a:rPr lang="en-US" dirty="0"/>
              <a:t>[1] 1.648721</a:t>
            </a:r>
          </a:p>
          <a:p>
            <a:pPr marL="457200" lvl="1" indent="0">
              <a:buNone/>
            </a:pPr>
            <a:endParaRPr lang="en-US" dirty="0"/>
          </a:p>
          <a:p>
            <a:pPr marL="457200" lvl="1" indent="0">
              <a:buNone/>
            </a:pPr>
            <a:r>
              <a:rPr lang="en-US" dirty="0"/>
              <a:t>sin(1)</a:t>
            </a:r>
          </a:p>
          <a:p>
            <a:pPr marL="457200" lvl="1" indent="0">
              <a:buNone/>
            </a:pPr>
            <a:r>
              <a:rPr lang="en-US" dirty="0"/>
              <a:t>[1] 0.841471</a:t>
            </a:r>
          </a:p>
          <a:p>
            <a:pPr marL="457200" lvl="1" indent="0">
              <a:buNone/>
            </a:pPr>
            <a:endParaRPr lang="en-US" dirty="0"/>
          </a:p>
          <a:p>
            <a:pPr marL="457200" lvl="1" indent="0">
              <a:buNone/>
            </a:pPr>
            <a:r>
              <a:rPr lang="en-US" dirty="0"/>
              <a:t>200+5</a:t>
            </a:r>
          </a:p>
          <a:p>
            <a:pPr marL="457200" lvl="1" indent="0">
              <a:buNone/>
            </a:pPr>
            <a:r>
              <a:rPr lang="en-US" dirty="0"/>
              <a:t>[1] 205</a:t>
            </a:r>
          </a:p>
          <a:p>
            <a:pPr marL="457200" lvl="1" indent="0">
              <a:buNone/>
            </a:pPr>
            <a:endParaRPr lang="en-US" dirty="0"/>
          </a:p>
          <a:p>
            <a:endParaRPr lang="en-US" dirty="0"/>
          </a:p>
        </p:txBody>
      </p:sp>
      <p:sp>
        <p:nvSpPr>
          <p:cNvPr id="5" name="Content Placeholder 2"/>
          <p:cNvSpPr txBox="1">
            <a:spLocks/>
          </p:cNvSpPr>
          <p:nvPr/>
        </p:nvSpPr>
        <p:spPr>
          <a:xfrm>
            <a:off x="6096000" y="1690688"/>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Font typeface="Arial"/>
              <a:buNone/>
            </a:pPr>
            <a:r>
              <a:rPr lang="en-US"/>
              <a:t>1 &gt;=  -9</a:t>
            </a:r>
          </a:p>
          <a:p>
            <a:pPr marL="457200" lvl="1" indent="0">
              <a:buFont typeface="Arial"/>
              <a:buNone/>
            </a:pPr>
            <a:r>
              <a:rPr lang="en-US"/>
              <a:t>[1] TRUE</a:t>
            </a:r>
          </a:p>
          <a:p>
            <a:pPr marL="457200" lvl="1" indent="0">
              <a:buFont typeface="Arial"/>
              <a:buNone/>
            </a:pPr>
            <a:endParaRPr lang="en-US"/>
          </a:p>
          <a:p>
            <a:pPr marL="457200" lvl="1" indent="0">
              <a:buFont typeface="Arial"/>
              <a:buNone/>
            </a:pPr>
            <a:r>
              <a:rPr lang="en-US"/>
              <a:t>1 &lt; 0</a:t>
            </a:r>
          </a:p>
          <a:p>
            <a:pPr marL="457200" lvl="1" indent="0">
              <a:buFont typeface="Arial"/>
              <a:buNone/>
            </a:pPr>
            <a:r>
              <a:rPr lang="en-US"/>
              <a:t>[1] FALSE</a:t>
            </a:r>
          </a:p>
          <a:p>
            <a:pPr marL="457200" lvl="1" indent="0">
              <a:buFont typeface="Arial"/>
              <a:buNone/>
            </a:pPr>
            <a:endParaRPr lang="en-US"/>
          </a:p>
          <a:p>
            <a:pPr marL="457200" lvl="1" indent="0">
              <a:buFont typeface="Arial"/>
              <a:buNone/>
            </a:pPr>
            <a:r>
              <a:rPr lang="en-US"/>
              <a:t>1 == 1</a:t>
            </a:r>
          </a:p>
          <a:p>
            <a:pPr marL="457200" lvl="1" indent="0">
              <a:buFont typeface="Arial"/>
              <a:buNone/>
            </a:pPr>
            <a:r>
              <a:rPr lang="en-US"/>
              <a:t>[1] TRUE</a:t>
            </a:r>
          </a:p>
          <a:p>
            <a:pPr marL="457200" lvl="1" indent="0">
              <a:buFont typeface="Arial"/>
              <a:buNone/>
            </a:pPr>
            <a:endParaRPr lang="en-US"/>
          </a:p>
          <a:p>
            <a:pPr marL="457200" lvl="1" indent="0">
              <a:buFont typeface="Arial"/>
              <a:buNone/>
            </a:pPr>
            <a:r>
              <a:rPr lang="en-US"/>
              <a:t>! != 9</a:t>
            </a:r>
          </a:p>
          <a:p>
            <a:pPr marL="457200" lvl="1" indent="0">
              <a:buFont typeface="Arial"/>
              <a:buNone/>
            </a:pPr>
            <a:r>
              <a:rPr lang="en-US"/>
              <a:t>[1] TRUE</a:t>
            </a:r>
          </a:p>
          <a:p>
            <a:pPr marL="457200" lvl="1" indent="0">
              <a:buFont typeface="Arial"/>
              <a:buNone/>
            </a:pPr>
            <a:r>
              <a:rPr lang="en-US"/>
              <a:t> </a:t>
            </a:r>
          </a:p>
          <a:p>
            <a:pPr marL="457200" lvl="1" indent="0">
              <a:buFont typeface="Arial"/>
              <a:buNone/>
            </a:pPr>
            <a:endParaRPr lang="en-US"/>
          </a:p>
          <a:p>
            <a:endParaRPr lang="en-US" dirty="0"/>
          </a:p>
        </p:txBody>
      </p:sp>
      <p:sp>
        <p:nvSpPr>
          <p:cNvPr id="6"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277593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8663" y="0"/>
            <a:ext cx="5451156" cy="585788"/>
          </a:xfrm>
        </p:spPr>
        <p:txBody>
          <a:bodyPr>
            <a:normAutofit/>
          </a:bodyPr>
          <a:lstStyle/>
          <a:p>
            <a:r>
              <a:rPr lang="en-CA" sz="3600" b="1" dirty="0">
                <a:solidFill>
                  <a:srgbClr val="FF0000"/>
                </a:solidFill>
                <a:latin typeface="Times New Roman" panose="02020603050405020304" pitchFamily="18" charset="0"/>
                <a:cs typeface="Times New Roman" panose="02020603050405020304" pitchFamily="18" charset="0"/>
              </a:rPr>
              <a:t>What is R Community</a:t>
            </a:r>
          </a:p>
        </p:txBody>
      </p:sp>
      <p:sp>
        <p:nvSpPr>
          <p:cNvPr id="3" name="Content Placeholder 2"/>
          <p:cNvSpPr>
            <a:spLocks noGrp="1"/>
          </p:cNvSpPr>
          <p:nvPr>
            <p:ph idx="1"/>
          </p:nvPr>
        </p:nvSpPr>
        <p:spPr>
          <a:xfrm>
            <a:off x="121920" y="6344285"/>
            <a:ext cx="10515600" cy="513715"/>
          </a:xfrm>
        </p:spPr>
        <p:txBody>
          <a:bodyPr/>
          <a:lstStyle/>
          <a:p>
            <a:r>
              <a:rPr lang="en-CA" sz="2400" dirty="0">
                <a:hlinkClick r:id="rId2"/>
              </a:rPr>
              <a:t>https://www.r-bloggers.com/</a:t>
            </a:r>
            <a:endParaRPr lang="en-CA" sz="2400" dirty="0"/>
          </a:p>
          <a:p>
            <a:endParaRPr lang="en-CA" dirty="0"/>
          </a:p>
        </p:txBody>
      </p:sp>
      <p:pic>
        <p:nvPicPr>
          <p:cNvPr id="4" name="Picture 3"/>
          <p:cNvPicPr>
            <a:picLocks noChangeAspect="1"/>
          </p:cNvPicPr>
          <p:nvPr/>
        </p:nvPicPr>
        <p:blipFill rotWithShape="1">
          <a:blip r:embed="rId3"/>
          <a:srcRect l="1068"/>
          <a:stretch/>
        </p:blipFill>
        <p:spPr>
          <a:xfrm>
            <a:off x="4557252" y="521703"/>
            <a:ext cx="7634748" cy="6272212"/>
          </a:xfrm>
          <a:prstGeom prst="rect">
            <a:avLst/>
          </a:prstGeom>
        </p:spPr>
      </p:pic>
      <p:pic>
        <p:nvPicPr>
          <p:cNvPr id="5" name="Picture 4"/>
          <p:cNvPicPr>
            <a:picLocks noChangeAspect="1"/>
          </p:cNvPicPr>
          <p:nvPr/>
        </p:nvPicPr>
        <p:blipFill>
          <a:blip r:embed="rId4"/>
          <a:stretch>
            <a:fillRect/>
          </a:stretch>
        </p:blipFill>
        <p:spPr>
          <a:xfrm>
            <a:off x="644842" y="2437924"/>
            <a:ext cx="3327372" cy="2812256"/>
          </a:xfrm>
          <a:prstGeom prst="rect">
            <a:avLst/>
          </a:prstGeom>
        </p:spPr>
      </p:pic>
    </p:spTree>
    <p:extLst>
      <p:ext uri="{BB962C8B-B14F-4D97-AF65-F5344CB8AC3E}">
        <p14:creationId xmlns:p14="http://schemas.microsoft.com/office/powerpoint/2010/main" val="3308718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a:t>Variable </a:t>
            </a:r>
            <a:r>
              <a:rPr lang="en-US" sz="4000" dirty="0"/>
              <a:t>Assignment</a:t>
            </a:r>
          </a:p>
        </p:txBody>
      </p:sp>
      <p:sp>
        <p:nvSpPr>
          <p:cNvPr id="4" name="Content Placeholder 2"/>
          <p:cNvSpPr>
            <a:spLocks noGrp="1"/>
          </p:cNvSpPr>
          <p:nvPr>
            <p:ph idx="1"/>
          </p:nvPr>
        </p:nvSpPr>
        <p:spPr>
          <a:xfrm>
            <a:off x="304800" y="1191497"/>
            <a:ext cx="11049000" cy="5472546"/>
          </a:xfrm>
        </p:spPr>
        <p:txBody>
          <a:bodyPr>
            <a:normAutofit fontScale="92500" lnSpcReduction="20000"/>
          </a:bodyPr>
          <a:lstStyle/>
          <a:p>
            <a:pPr marL="53975" lvl="1" indent="41275">
              <a:buNone/>
            </a:pPr>
            <a:r>
              <a:rPr lang="en-US" dirty="0"/>
              <a:t>Acceptable Names:</a:t>
            </a:r>
          </a:p>
          <a:p>
            <a:pPr marL="457200" lvl="1" indent="0">
              <a:buNone/>
            </a:pPr>
            <a:r>
              <a:rPr lang="en-US" dirty="0" err="1"/>
              <a:t>rstudiointro</a:t>
            </a:r>
            <a:r>
              <a:rPr lang="en-US" dirty="0"/>
              <a:t> &lt;- 40       all lower case</a:t>
            </a:r>
          </a:p>
          <a:p>
            <a:pPr marL="457200" lvl="1" indent="0">
              <a:buNone/>
            </a:pPr>
            <a:r>
              <a:rPr lang="en-US" dirty="0" err="1"/>
              <a:t>rstudio_intro</a:t>
            </a:r>
            <a:r>
              <a:rPr lang="en-US" dirty="0"/>
              <a:t> &lt;- 40     </a:t>
            </a:r>
            <a:r>
              <a:rPr lang="en-US" dirty="0" err="1"/>
              <a:t>under_score</a:t>
            </a:r>
            <a:r>
              <a:rPr lang="en-US" dirty="0"/>
              <a:t> separator </a:t>
            </a:r>
          </a:p>
          <a:p>
            <a:pPr marL="457200" lvl="1" indent="0">
              <a:buNone/>
            </a:pPr>
            <a:r>
              <a:rPr lang="en-US" dirty="0" err="1"/>
              <a:t>rstudio.intro</a:t>
            </a:r>
            <a:r>
              <a:rPr lang="en-US" dirty="0"/>
              <a:t> &lt;- 40     period separator </a:t>
            </a:r>
          </a:p>
          <a:p>
            <a:pPr marL="457200" lvl="1" indent="0">
              <a:buNone/>
            </a:pPr>
            <a:r>
              <a:rPr lang="en-US" dirty="0" err="1"/>
              <a:t>RstudioIntro</a:t>
            </a:r>
            <a:r>
              <a:rPr lang="en-US" dirty="0"/>
              <a:t> &lt;- 40      upper camel case</a:t>
            </a:r>
          </a:p>
          <a:p>
            <a:pPr marL="457200" lvl="1" indent="0">
              <a:buNone/>
            </a:pPr>
            <a:r>
              <a:rPr lang="en-US" dirty="0"/>
              <a:t>RstudioIntro2020 &lt;- 40      upper camel case with number</a:t>
            </a:r>
          </a:p>
          <a:p>
            <a:pPr marL="457200" lvl="1" indent="0">
              <a:buNone/>
            </a:pPr>
            <a:endParaRPr lang="en-US" dirty="0"/>
          </a:p>
          <a:p>
            <a:pPr marL="53975" lvl="1" indent="41275">
              <a:buNone/>
            </a:pPr>
            <a:endParaRPr lang="en-US" dirty="0"/>
          </a:p>
          <a:p>
            <a:pPr marL="53975" lvl="1" indent="41275">
              <a:buNone/>
            </a:pPr>
            <a:r>
              <a:rPr lang="en-US" dirty="0"/>
              <a:t>Unacceptable Names</a:t>
            </a:r>
          </a:p>
          <a:p>
            <a:pPr marL="839788" lvl="1" indent="-342900">
              <a:buFont typeface="Arial" charset="0"/>
              <a:buChar char="•"/>
            </a:pPr>
            <a:r>
              <a:rPr lang="en-US" dirty="0"/>
              <a:t>cannot use names that start with numbers. E.g.,  1var </a:t>
            </a:r>
          </a:p>
          <a:p>
            <a:pPr marL="839788" lvl="1" indent="-342900">
              <a:buFont typeface="Arial" charset="0"/>
              <a:buChar char="•"/>
            </a:pPr>
            <a:r>
              <a:rPr lang="en-US" dirty="0"/>
              <a:t>cannot start a variable with a $ + !</a:t>
            </a:r>
          </a:p>
          <a:p>
            <a:pPr marL="839788" lvl="1" indent="-342900">
              <a:buFont typeface="Arial" charset="0"/>
              <a:buChar char="•"/>
            </a:pPr>
            <a:endParaRPr lang="en-US" dirty="0"/>
          </a:p>
          <a:p>
            <a:pPr marL="53975" lvl="1" indent="41275">
              <a:buNone/>
            </a:pPr>
            <a:r>
              <a:rPr lang="en-US" dirty="0"/>
              <a:t>Many programmers recommend using a particular style for a particular type of object in R. The more consistent you can be with naming conventions the easier it will be to reproduce your work (for yourself and others). Here is one recommended schema:</a:t>
            </a:r>
          </a:p>
          <a:p>
            <a:pPr marL="855663" lvl="1" indent="-358775">
              <a:buFont typeface="Arial" charset="0"/>
              <a:buChar char="•"/>
            </a:pPr>
            <a:r>
              <a:rPr lang="en-US" dirty="0"/>
              <a:t>Data file names should be lower case with underscore separator</a:t>
            </a:r>
          </a:p>
          <a:p>
            <a:pPr marL="855663" lvl="1" indent="-358775">
              <a:buFont typeface="Arial" charset="0"/>
              <a:buChar char="•"/>
            </a:pPr>
            <a:r>
              <a:rPr lang="en-US" dirty="0"/>
              <a:t>Functions defined using period separator</a:t>
            </a:r>
          </a:p>
          <a:p>
            <a:pPr marL="855663" lvl="1" indent="-358775">
              <a:buFont typeface="Arial" charset="0"/>
              <a:buChar char="•"/>
            </a:pPr>
            <a:r>
              <a:rPr lang="en-US" dirty="0"/>
              <a:t>Variables with camel case</a:t>
            </a:r>
          </a:p>
          <a:p>
            <a:pPr marL="53975" lvl="1" indent="41275">
              <a:buNone/>
            </a:pPr>
            <a:endParaRPr lang="en-US" dirty="0"/>
          </a:p>
        </p:txBody>
      </p:sp>
      <p:sp>
        <p:nvSpPr>
          <p:cNvPr id="5"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556463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a:t>1. Assigning Single Values</a:t>
            </a:r>
          </a:p>
        </p:txBody>
      </p:sp>
      <p:sp>
        <p:nvSpPr>
          <p:cNvPr id="4" name="Content Placeholder 2"/>
          <p:cNvSpPr>
            <a:spLocks noGrp="1"/>
          </p:cNvSpPr>
          <p:nvPr>
            <p:ph idx="1"/>
          </p:nvPr>
        </p:nvSpPr>
        <p:spPr>
          <a:xfrm>
            <a:off x="304800" y="1191497"/>
            <a:ext cx="11049000" cy="5472546"/>
          </a:xfrm>
        </p:spPr>
        <p:txBody>
          <a:bodyPr>
            <a:normAutofit/>
          </a:bodyPr>
          <a:lstStyle/>
          <a:p>
            <a:pPr marL="396875" lvl="1" indent="-342900">
              <a:buFont typeface="Arial" charset="0"/>
              <a:buChar char="•"/>
            </a:pPr>
            <a:r>
              <a:rPr lang="en-US" dirty="0"/>
              <a:t>Assigning numbers</a:t>
            </a:r>
          </a:p>
          <a:p>
            <a:pPr marL="53975" lvl="1" indent="41275">
              <a:buNone/>
            </a:pPr>
            <a:endParaRPr lang="en-US" dirty="0"/>
          </a:p>
          <a:p>
            <a:pPr marL="53975" lvl="1" indent="41275">
              <a:buNone/>
            </a:pPr>
            <a:r>
              <a:rPr lang="en-US" dirty="0"/>
              <a:t>	</a:t>
            </a:r>
            <a:r>
              <a:rPr lang="en-US" dirty="0" err="1"/>
              <a:t>my_number</a:t>
            </a:r>
            <a:r>
              <a:rPr lang="en-US" dirty="0"/>
              <a:t> &lt;- 42</a:t>
            </a:r>
          </a:p>
          <a:p>
            <a:pPr marL="53975" lvl="1" indent="41275">
              <a:buNone/>
            </a:pPr>
            <a:endParaRPr lang="en-US" dirty="0"/>
          </a:p>
          <a:p>
            <a:pPr marL="396875" lvl="1" indent="-342900">
              <a:buFont typeface="Arial" charset="0"/>
              <a:buChar char="•"/>
            </a:pPr>
            <a:r>
              <a:rPr lang="en-US" dirty="0"/>
              <a:t>Assigning strings / character values</a:t>
            </a:r>
          </a:p>
          <a:p>
            <a:pPr marL="854075" lvl="2" indent="-342900">
              <a:buFont typeface="Arial" charset="0"/>
              <a:buChar char="•"/>
            </a:pPr>
            <a:r>
              <a:rPr lang="en-US" dirty="0"/>
              <a:t>Note that R can accept single and double quotation marks interchangeably for variable assignment</a:t>
            </a:r>
          </a:p>
          <a:p>
            <a:pPr marL="53975" lvl="1" indent="41275">
              <a:buNone/>
            </a:pPr>
            <a:endParaRPr lang="en-US" dirty="0"/>
          </a:p>
          <a:p>
            <a:pPr marL="53975" lvl="1" indent="41275">
              <a:buNone/>
            </a:pPr>
            <a:r>
              <a:rPr lang="en-US" dirty="0"/>
              <a:t>	 </a:t>
            </a:r>
            <a:r>
              <a:rPr lang="en-US" dirty="0" err="1"/>
              <a:t>my_name</a:t>
            </a:r>
            <a:r>
              <a:rPr lang="en-US" dirty="0"/>
              <a:t> &lt;- "Maggie”</a:t>
            </a:r>
          </a:p>
          <a:p>
            <a:pPr marL="53975" lvl="1" indent="41275">
              <a:buNone/>
            </a:pPr>
            <a:endParaRPr lang="en-US" dirty="0"/>
          </a:p>
          <a:p>
            <a:pPr marL="53975" lvl="1" indent="41275">
              <a:buNone/>
            </a:pPr>
            <a:endParaRPr lang="en-US" dirty="0"/>
          </a:p>
        </p:txBody>
      </p:sp>
      <p:sp>
        <p:nvSpPr>
          <p:cNvPr id="5"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1682816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a:t>2. Assigning Vectors Arrays and Lists with c()</a:t>
            </a:r>
          </a:p>
        </p:txBody>
      </p:sp>
      <p:sp>
        <p:nvSpPr>
          <p:cNvPr id="4" name="Content Placeholder 2"/>
          <p:cNvSpPr>
            <a:spLocks noGrp="1"/>
          </p:cNvSpPr>
          <p:nvPr>
            <p:ph idx="1"/>
          </p:nvPr>
        </p:nvSpPr>
        <p:spPr>
          <a:xfrm>
            <a:off x="180109" y="1205346"/>
            <a:ext cx="11173691" cy="5403273"/>
          </a:xfrm>
        </p:spPr>
        <p:txBody>
          <a:bodyPr>
            <a:normAutofit lnSpcReduction="10000"/>
          </a:bodyPr>
          <a:lstStyle/>
          <a:p>
            <a:pPr marL="274638" lvl="1" indent="0">
              <a:lnSpc>
                <a:spcPct val="100000"/>
              </a:lnSpc>
              <a:spcBef>
                <a:spcPts val="0"/>
              </a:spcBef>
              <a:buNone/>
              <a:tabLst>
                <a:tab pos="385763" algn="l"/>
              </a:tabLst>
            </a:pPr>
            <a:r>
              <a:rPr lang="en-US" dirty="0"/>
              <a:t>Vectors are arrays where all entries are the same type. They are building blocks for more complex data structures. In some programming languages there are very specific differences in the data structure of arrays and vectors. For the bulk of typical data science work this distinction will not matter. Using the best data structure and type for a particular problem will become important as computational resources become limiting.</a:t>
            </a:r>
          </a:p>
          <a:p>
            <a:pPr marL="274638" lvl="1" indent="0">
              <a:lnSpc>
                <a:spcPct val="100000"/>
              </a:lnSpc>
              <a:spcBef>
                <a:spcPts val="0"/>
              </a:spcBef>
              <a:buNone/>
              <a:tabLst>
                <a:tab pos="385763" algn="l"/>
              </a:tabLst>
            </a:pPr>
            <a:endParaRPr lang="en-US" dirty="0"/>
          </a:p>
          <a:p>
            <a:pPr marL="274638" lvl="1" indent="0">
              <a:lnSpc>
                <a:spcPct val="100000"/>
              </a:lnSpc>
              <a:spcBef>
                <a:spcPts val="0"/>
              </a:spcBef>
              <a:buNone/>
              <a:tabLst>
                <a:tab pos="385763" algn="l"/>
              </a:tabLst>
            </a:pPr>
            <a:r>
              <a:rPr lang="en-US" dirty="0"/>
              <a:t>Let's create the vector a and set it to different data types:</a:t>
            </a:r>
          </a:p>
          <a:p>
            <a:pPr marL="758825" lvl="1" indent="-82550">
              <a:lnSpc>
                <a:spcPct val="100000"/>
              </a:lnSpc>
              <a:spcBef>
                <a:spcPts val="0"/>
              </a:spcBef>
              <a:buFont typeface="Arial" charset="0"/>
              <a:buChar char="•"/>
            </a:pPr>
            <a:r>
              <a:rPr lang="en-US" dirty="0"/>
              <a:t>	vector of numeric values:</a:t>
            </a:r>
          </a:p>
          <a:p>
            <a:pPr marL="1133475" lvl="2" indent="0">
              <a:lnSpc>
                <a:spcPct val="100000"/>
              </a:lnSpc>
              <a:spcBef>
                <a:spcPts val="0"/>
              </a:spcBef>
              <a:buNone/>
            </a:pPr>
            <a:r>
              <a:rPr lang="en-US" dirty="0"/>
              <a:t>a &lt;- c(1, 2, 3, 4, 5)</a:t>
            </a:r>
          </a:p>
          <a:p>
            <a:pPr marL="1133475" lvl="2" indent="0">
              <a:lnSpc>
                <a:spcPct val="100000"/>
              </a:lnSpc>
              <a:spcBef>
                <a:spcPts val="0"/>
              </a:spcBef>
              <a:buNone/>
            </a:pPr>
            <a:endParaRPr lang="en-US" dirty="0"/>
          </a:p>
          <a:p>
            <a:pPr marL="938213" lvl="1" indent="-261938">
              <a:lnSpc>
                <a:spcPct val="100000"/>
              </a:lnSpc>
              <a:spcBef>
                <a:spcPts val="0"/>
              </a:spcBef>
              <a:buFont typeface="Arial" charset="0"/>
              <a:buChar char="•"/>
            </a:pPr>
            <a:r>
              <a:rPr lang="en-US" dirty="0"/>
              <a:t> vector of character values:</a:t>
            </a:r>
          </a:p>
          <a:p>
            <a:pPr marL="274638" lvl="1" indent="0">
              <a:lnSpc>
                <a:spcPct val="100000"/>
              </a:lnSpc>
              <a:spcBef>
                <a:spcPts val="0"/>
              </a:spcBef>
              <a:buNone/>
              <a:tabLst>
                <a:tab pos="385763" algn="l"/>
              </a:tabLst>
            </a:pPr>
            <a:r>
              <a:rPr lang="en-US" dirty="0"/>
              <a:t> 		a &lt;- c("January", "February", "March", "April", "May")</a:t>
            </a:r>
          </a:p>
          <a:p>
            <a:pPr marL="274638" lvl="1" indent="0">
              <a:lnSpc>
                <a:spcPct val="100000"/>
              </a:lnSpc>
              <a:spcBef>
                <a:spcPts val="0"/>
              </a:spcBef>
              <a:buNone/>
              <a:tabLst>
                <a:tab pos="385763" algn="l"/>
              </a:tabLst>
            </a:pPr>
            <a:endParaRPr lang="en-US" dirty="0"/>
          </a:p>
          <a:p>
            <a:pPr marL="938213" lvl="1" indent="-261938">
              <a:lnSpc>
                <a:spcPct val="100000"/>
              </a:lnSpc>
              <a:spcBef>
                <a:spcPts val="0"/>
              </a:spcBef>
              <a:buFont typeface="Arial" charset="0"/>
              <a:buChar char="•"/>
              <a:tabLst>
                <a:tab pos="385763" algn="l"/>
              </a:tabLst>
            </a:pPr>
            <a:r>
              <a:rPr lang="en-US" dirty="0"/>
              <a:t>vector of </a:t>
            </a:r>
            <a:r>
              <a:rPr lang="en-US" dirty="0" err="1"/>
              <a:t>logicl</a:t>
            </a:r>
            <a:r>
              <a:rPr lang="en-US" dirty="0"/>
              <a:t> values:</a:t>
            </a:r>
          </a:p>
          <a:p>
            <a:pPr marL="274638" lvl="1" indent="0">
              <a:lnSpc>
                <a:spcPct val="100000"/>
              </a:lnSpc>
              <a:spcBef>
                <a:spcPts val="0"/>
              </a:spcBef>
              <a:buNone/>
              <a:tabLst>
                <a:tab pos="385763" algn="l"/>
              </a:tabLst>
            </a:pPr>
            <a:r>
              <a:rPr lang="en-US" dirty="0"/>
              <a:t>		a&lt;- c("TRUE", "FALSE", "FALSE", "TRUE", "FALSE")</a:t>
            </a:r>
          </a:p>
        </p:txBody>
      </p:sp>
      <p:sp>
        <p:nvSpPr>
          <p:cNvPr id="5"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287608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a:t>2. Assigning Series Quickly</a:t>
            </a:r>
          </a:p>
        </p:txBody>
      </p:sp>
      <p:sp>
        <p:nvSpPr>
          <p:cNvPr id="4" name="Content Placeholder 2"/>
          <p:cNvSpPr>
            <a:spLocks noGrp="1"/>
          </p:cNvSpPr>
          <p:nvPr>
            <p:ph idx="1"/>
          </p:nvPr>
        </p:nvSpPr>
        <p:spPr>
          <a:xfrm>
            <a:off x="180109" y="1205346"/>
            <a:ext cx="11173691" cy="5403273"/>
          </a:xfrm>
        </p:spPr>
        <p:txBody>
          <a:bodyPr>
            <a:normAutofit/>
          </a:bodyPr>
          <a:lstStyle/>
          <a:p>
            <a:pPr marL="617538" lvl="1" indent="-342900">
              <a:lnSpc>
                <a:spcPct val="100000"/>
              </a:lnSpc>
              <a:spcBef>
                <a:spcPts val="0"/>
              </a:spcBef>
              <a:buFont typeface="Arial" charset="0"/>
              <a:buChar char="•"/>
              <a:tabLst>
                <a:tab pos="385763" algn="l"/>
              </a:tabLst>
            </a:pPr>
            <a:r>
              <a:rPr lang="en-US" dirty="0"/>
              <a:t>If you want to create a vector containing a sequence of numbers, you use the  : operator</a:t>
            </a:r>
          </a:p>
          <a:p>
            <a:pPr marL="617538" lvl="1" indent="-342900">
              <a:lnSpc>
                <a:spcPct val="100000"/>
              </a:lnSpc>
              <a:spcBef>
                <a:spcPts val="0"/>
              </a:spcBef>
              <a:buFont typeface="Arial" charset="0"/>
              <a:buChar char="•"/>
              <a:tabLst>
                <a:tab pos="385763" algn="l"/>
              </a:tabLst>
            </a:pPr>
            <a:endParaRPr lang="en-US" dirty="0"/>
          </a:p>
          <a:p>
            <a:pPr marL="274638" lvl="1" indent="0">
              <a:lnSpc>
                <a:spcPct val="100000"/>
              </a:lnSpc>
              <a:spcBef>
                <a:spcPts val="0"/>
              </a:spcBef>
              <a:buNone/>
              <a:tabLst>
                <a:tab pos="385763" algn="l"/>
              </a:tabLst>
            </a:pPr>
            <a:r>
              <a:rPr lang="en-US" dirty="0"/>
              <a:t>		 	d &lt;- 11:15   # there is no need for the c function</a:t>
            </a:r>
          </a:p>
          <a:p>
            <a:pPr marL="274638" lvl="1" indent="0">
              <a:lnSpc>
                <a:spcPct val="100000"/>
              </a:lnSpc>
              <a:spcBef>
                <a:spcPts val="0"/>
              </a:spcBef>
              <a:buNone/>
              <a:tabLst>
                <a:tab pos="385763" algn="l"/>
              </a:tabLst>
            </a:pPr>
            <a:r>
              <a:rPr lang="en-US" dirty="0"/>
              <a:t>			d &lt;- c(11:15)	#vector of numeric values:</a:t>
            </a:r>
          </a:p>
          <a:p>
            <a:pPr marL="1133475" lvl="2" indent="0">
              <a:lnSpc>
                <a:spcPct val="100000"/>
              </a:lnSpc>
              <a:spcBef>
                <a:spcPts val="0"/>
              </a:spcBef>
              <a:buNone/>
            </a:pPr>
            <a:endParaRPr lang="en-US" dirty="0"/>
          </a:p>
        </p:txBody>
      </p:sp>
      <p:sp>
        <p:nvSpPr>
          <p:cNvPr id="5"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82775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a:t>3. Operations on Vectors</a:t>
            </a:r>
          </a:p>
        </p:txBody>
      </p:sp>
      <p:sp>
        <p:nvSpPr>
          <p:cNvPr id="4" name="Content Placeholder 2"/>
          <p:cNvSpPr>
            <a:spLocks noGrp="1"/>
          </p:cNvSpPr>
          <p:nvPr>
            <p:ph idx="1"/>
          </p:nvPr>
        </p:nvSpPr>
        <p:spPr>
          <a:xfrm>
            <a:off x="180109" y="1205346"/>
            <a:ext cx="11173691" cy="5403273"/>
          </a:xfrm>
        </p:spPr>
        <p:txBody>
          <a:bodyPr>
            <a:normAutofit/>
          </a:bodyPr>
          <a:lstStyle/>
          <a:p>
            <a:pPr marL="617538" lvl="1" indent="-342900">
              <a:lnSpc>
                <a:spcPct val="100000"/>
              </a:lnSpc>
              <a:spcBef>
                <a:spcPts val="0"/>
              </a:spcBef>
              <a:buFont typeface="Arial" charset="0"/>
              <a:buChar char="•"/>
              <a:tabLst>
                <a:tab pos="385763" algn="l"/>
              </a:tabLst>
            </a:pPr>
            <a:r>
              <a:rPr lang="en-US" dirty="0"/>
              <a:t>Operations are applied across all elements </a:t>
            </a:r>
            <a:r>
              <a:rPr lang="en-US"/>
              <a:t>of a </a:t>
            </a:r>
            <a:r>
              <a:rPr lang="en-US" dirty="0"/>
              <a:t>vector</a:t>
            </a:r>
          </a:p>
          <a:p>
            <a:pPr marL="617538" lvl="1" indent="-342900">
              <a:lnSpc>
                <a:spcPct val="100000"/>
              </a:lnSpc>
              <a:spcBef>
                <a:spcPts val="0"/>
              </a:spcBef>
              <a:buFont typeface="Arial" charset="0"/>
              <a:buChar char="•"/>
              <a:tabLst>
                <a:tab pos="385763" algn="l"/>
              </a:tabLst>
            </a:pPr>
            <a:endParaRPr lang="en-US" dirty="0"/>
          </a:p>
          <a:p>
            <a:pPr marL="617538" lvl="1" indent="-342900">
              <a:lnSpc>
                <a:spcPct val="100000"/>
              </a:lnSpc>
              <a:spcBef>
                <a:spcPts val="0"/>
              </a:spcBef>
              <a:buFont typeface="Arial" charset="0"/>
              <a:buChar char="•"/>
              <a:tabLst>
                <a:tab pos="385763" algn="l"/>
              </a:tabLst>
            </a:pPr>
            <a:r>
              <a:rPr lang="en-US" dirty="0"/>
              <a:t>E.g., </a:t>
            </a:r>
          </a:p>
          <a:p>
            <a:pPr marL="617538" lvl="1" indent="-342900">
              <a:lnSpc>
                <a:spcPct val="100000"/>
              </a:lnSpc>
              <a:spcBef>
                <a:spcPts val="0"/>
              </a:spcBef>
              <a:buFont typeface="Arial" charset="0"/>
              <a:buChar char="•"/>
              <a:tabLst>
                <a:tab pos="385763" algn="l"/>
              </a:tabLst>
            </a:pPr>
            <a:endParaRPr lang="en-US" dirty="0"/>
          </a:p>
          <a:p>
            <a:pPr marL="274638" lvl="1" indent="0">
              <a:lnSpc>
                <a:spcPct val="100000"/>
              </a:lnSpc>
              <a:spcBef>
                <a:spcPts val="0"/>
              </a:spcBef>
              <a:buNone/>
              <a:tabLst>
                <a:tab pos="385763" algn="l"/>
              </a:tabLst>
            </a:pPr>
            <a:r>
              <a:rPr lang="en-US" dirty="0"/>
              <a:t>			d &lt;- c(11:15)	#vector of numeric values:</a:t>
            </a:r>
          </a:p>
          <a:p>
            <a:pPr marL="274638" lvl="1" indent="0">
              <a:lnSpc>
                <a:spcPct val="100000"/>
              </a:lnSpc>
              <a:spcBef>
                <a:spcPts val="0"/>
              </a:spcBef>
              <a:buNone/>
              <a:tabLst>
                <a:tab pos="385763" algn="l"/>
              </a:tabLst>
            </a:pPr>
            <a:r>
              <a:rPr lang="en-US" dirty="0"/>
              <a:t>			[1]  	11   12   13   14   15 </a:t>
            </a:r>
          </a:p>
          <a:p>
            <a:pPr marL="274638" lvl="1" indent="0">
              <a:lnSpc>
                <a:spcPct val="100000"/>
              </a:lnSpc>
              <a:spcBef>
                <a:spcPts val="0"/>
              </a:spcBef>
              <a:buNone/>
              <a:tabLst>
                <a:tab pos="385763" algn="l"/>
              </a:tabLst>
            </a:pPr>
            <a:endParaRPr lang="en-US" dirty="0"/>
          </a:p>
          <a:p>
            <a:pPr marL="274638" lvl="1" indent="0">
              <a:lnSpc>
                <a:spcPct val="100000"/>
              </a:lnSpc>
              <a:spcBef>
                <a:spcPts val="0"/>
              </a:spcBef>
              <a:buNone/>
              <a:tabLst>
                <a:tab pos="385763" algn="l"/>
              </a:tabLst>
            </a:pPr>
            <a:r>
              <a:rPr lang="en-US" dirty="0"/>
              <a:t>			d-2</a:t>
            </a:r>
          </a:p>
          <a:p>
            <a:pPr marL="274638" lvl="1" indent="0">
              <a:lnSpc>
                <a:spcPct val="100000"/>
              </a:lnSpc>
              <a:spcBef>
                <a:spcPts val="0"/>
              </a:spcBef>
              <a:buNone/>
              <a:tabLst>
                <a:tab pos="385763" algn="l"/>
              </a:tabLst>
            </a:pPr>
            <a:r>
              <a:rPr lang="en-US" dirty="0"/>
              <a:t>	  		[1]  	9   10   11   12   13 </a:t>
            </a:r>
          </a:p>
          <a:p>
            <a:pPr marL="274638" lvl="1" indent="0">
              <a:lnSpc>
                <a:spcPct val="100000"/>
              </a:lnSpc>
              <a:spcBef>
                <a:spcPts val="0"/>
              </a:spcBef>
              <a:buNone/>
              <a:tabLst>
                <a:tab pos="385763" algn="l"/>
              </a:tabLst>
            </a:pPr>
            <a:r>
              <a:rPr lang="en-US" dirty="0"/>
              <a:t>			</a:t>
            </a:r>
          </a:p>
          <a:p>
            <a:pPr marL="274638" lvl="1" indent="0">
              <a:lnSpc>
                <a:spcPct val="100000"/>
              </a:lnSpc>
              <a:spcBef>
                <a:spcPts val="0"/>
              </a:spcBef>
              <a:buNone/>
              <a:tabLst>
                <a:tab pos="385763" algn="l"/>
              </a:tabLst>
            </a:pPr>
            <a:r>
              <a:rPr lang="en-US" dirty="0"/>
              <a:t>			d*3</a:t>
            </a:r>
          </a:p>
          <a:p>
            <a:pPr marL="274638" lvl="1" indent="0">
              <a:lnSpc>
                <a:spcPct val="100000"/>
              </a:lnSpc>
              <a:spcBef>
                <a:spcPts val="0"/>
              </a:spcBef>
              <a:buNone/>
              <a:tabLst>
                <a:tab pos="385763" algn="l"/>
              </a:tabLst>
            </a:pPr>
            <a:r>
              <a:rPr lang="en-US" dirty="0"/>
              <a:t>	  		[1]  	33   36   39    42    45 </a:t>
            </a:r>
          </a:p>
          <a:p>
            <a:pPr marL="1133475" lvl="2" indent="0">
              <a:lnSpc>
                <a:spcPct val="100000"/>
              </a:lnSpc>
              <a:spcBef>
                <a:spcPts val="0"/>
              </a:spcBef>
              <a:buNone/>
            </a:pPr>
            <a:endParaRPr lang="en-US" dirty="0"/>
          </a:p>
        </p:txBody>
      </p:sp>
      <p:sp>
        <p:nvSpPr>
          <p:cNvPr id="5"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644104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a:t>4. Accessing Elements in a Vector: Indexing</a:t>
            </a:r>
          </a:p>
        </p:txBody>
      </p:sp>
      <p:sp>
        <p:nvSpPr>
          <p:cNvPr id="4" name="Content Placeholder 2"/>
          <p:cNvSpPr>
            <a:spLocks noGrp="1"/>
          </p:cNvSpPr>
          <p:nvPr>
            <p:ph idx="1"/>
          </p:nvPr>
        </p:nvSpPr>
        <p:spPr>
          <a:xfrm>
            <a:off x="180109" y="1205346"/>
            <a:ext cx="11173691" cy="5403273"/>
          </a:xfrm>
        </p:spPr>
        <p:txBody>
          <a:bodyPr>
            <a:normAutofit/>
          </a:bodyPr>
          <a:lstStyle/>
          <a:p>
            <a:pPr marL="617538" lvl="1" indent="-342900">
              <a:lnSpc>
                <a:spcPct val="100000"/>
              </a:lnSpc>
              <a:spcBef>
                <a:spcPts val="0"/>
              </a:spcBef>
              <a:buFont typeface="Arial" charset="0"/>
              <a:buChar char="•"/>
              <a:tabLst>
                <a:tab pos="385763" algn="l"/>
              </a:tabLst>
            </a:pPr>
            <a:r>
              <a:rPr lang="en-US" dirty="0" err="1"/>
              <a:t>vector_values</a:t>
            </a:r>
            <a:r>
              <a:rPr lang="en-US" dirty="0"/>
              <a:t> &lt;- LETTERS    # creates an object with the letters of the </a:t>
            </a:r>
            <a:r>
              <a:rPr lang="en-US" dirty="0" err="1"/>
              <a:t>alphabetlength</a:t>
            </a:r>
            <a:r>
              <a:rPr lang="en-US" dirty="0"/>
              <a:t>(</a:t>
            </a:r>
            <a:r>
              <a:rPr lang="en-US" dirty="0" err="1"/>
              <a:t>vector_values</a:t>
            </a:r>
            <a:r>
              <a:rPr lang="en-US" dirty="0"/>
              <a:t>)       # gives you the length of a vector. How many elements it has </a:t>
            </a:r>
            <a:r>
              <a:rPr lang="en-US" dirty="0" err="1"/>
              <a:t>basicallyvector_values</a:t>
            </a:r>
            <a:r>
              <a:rPr lang="en-US" dirty="0"/>
              <a:t>[6]         # picking letter number 6vector_values[10:19]     # pick letters from 10 to 19vector_values[ -c(10:19)] # remove letters 10 to 19 from this vector</a:t>
            </a:r>
          </a:p>
        </p:txBody>
      </p:sp>
      <p:sp>
        <p:nvSpPr>
          <p:cNvPr id="5"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940506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US" sz="4000" dirty="0"/>
              <a:t>5. Functions and Arguments</a:t>
            </a:r>
          </a:p>
        </p:txBody>
      </p:sp>
      <p:sp>
        <p:nvSpPr>
          <p:cNvPr id="4" name="Content Placeholder 2"/>
          <p:cNvSpPr>
            <a:spLocks noGrp="1"/>
          </p:cNvSpPr>
          <p:nvPr>
            <p:ph idx="1"/>
          </p:nvPr>
        </p:nvSpPr>
        <p:spPr>
          <a:xfrm>
            <a:off x="180109" y="1062327"/>
            <a:ext cx="11173691" cy="5403273"/>
          </a:xfrm>
        </p:spPr>
        <p:txBody>
          <a:bodyPr>
            <a:normAutofit fontScale="92500" lnSpcReduction="10000"/>
          </a:bodyPr>
          <a:lstStyle/>
          <a:p>
            <a:pPr marL="617538" lvl="1" indent="-342900">
              <a:lnSpc>
                <a:spcPct val="100000"/>
              </a:lnSpc>
              <a:spcBef>
                <a:spcPts val="0"/>
              </a:spcBef>
              <a:buFont typeface="Arial" charset="0"/>
              <a:buChar char="•"/>
              <a:tabLst>
                <a:tab pos="385763" algn="l"/>
              </a:tabLst>
            </a:pPr>
            <a:r>
              <a:rPr lang="en-US" dirty="0"/>
              <a:t>Functions are objects which perform specific tasks and arguments control what functions do.</a:t>
            </a:r>
          </a:p>
          <a:p>
            <a:pPr marL="617538" lvl="1" indent="-342900">
              <a:lnSpc>
                <a:spcPct val="100000"/>
              </a:lnSpc>
              <a:spcBef>
                <a:spcPts val="0"/>
              </a:spcBef>
              <a:buFont typeface="Arial" charset="0"/>
              <a:buChar char="•"/>
              <a:tabLst>
                <a:tab pos="385763" algn="l"/>
              </a:tabLst>
            </a:pPr>
            <a:r>
              <a:rPr lang="en-US" dirty="0"/>
              <a:t>R has many build-in functions. Check out the </a:t>
            </a:r>
            <a:r>
              <a:rPr lang="en-US" dirty="0" err="1"/>
              <a:t>BaseR.R</a:t>
            </a:r>
            <a:r>
              <a:rPr lang="en-US" dirty="0"/>
              <a:t> script showing the most commonly used functions (e.g., mean, median, sin, </a:t>
            </a:r>
            <a:r>
              <a:rPr lang="en-US" dirty="0" err="1"/>
              <a:t>rnorm</a:t>
            </a:r>
            <a:r>
              <a:rPr lang="en-US" dirty="0"/>
              <a:t>)</a:t>
            </a:r>
          </a:p>
          <a:p>
            <a:pPr marL="617538" lvl="1" indent="-342900">
              <a:lnSpc>
                <a:spcPct val="100000"/>
              </a:lnSpc>
              <a:spcBef>
                <a:spcPts val="0"/>
              </a:spcBef>
              <a:buFont typeface="Arial" charset="0"/>
              <a:buChar char="•"/>
              <a:tabLst>
                <a:tab pos="385763" algn="l"/>
              </a:tabLst>
            </a:pPr>
            <a:endParaRPr lang="en-US" dirty="0"/>
          </a:p>
          <a:p>
            <a:pPr marL="617538" lvl="1" indent="-342900">
              <a:lnSpc>
                <a:spcPct val="100000"/>
              </a:lnSpc>
              <a:spcBef>
                <a:spcPts val="0"/>
              </a:spcBef>
              <a:buFont typeface="Arial" charset="0"/>
              <a:buChar char="•"/>
              <a:tabLst>
                <a:tab pos="385763" algn="l"/>
              </a:tabLst>
            </a:pPr>
            <a:r>
              <a:rPr lang="en-US" dirty="0"/>
              <a:t>Functions always have open and closed brackets. </a:t>
            </a:r>
          </a:p>
          <a:p>
            <a:pPr marL="1531938" lvl="3" indent="-342900">
              <a:lnSpc>
                <a:spcPct val="100000"/>
              </a:lnSpc>
              <a:spcBef>
                <a:spcPts val="0"/>
              </a:spcBef>
              <a:buFont typeface="Arial" charset="0"/>
              <a:buChar char="•"/>
              <a:tabLst>
                <a:tab pos="385763" algn="l"/>
              </a:tabLst>
            </a:pPr>
            <a:r>
              <a:rPr lang="en-US" dirty="0"/>
              <a:t>E.g., </a:t>
            </a:r>
            <a:r>
              <a:rPr lang="en-US" dirty="0" err="1"/>
              <a:t>seq</a:t>
            </a:r>
            <a:r>
              <a:rPr lang="en-US" dirty="0"/>
              <a:t>(1,200,20)</a:t>
            </a:r>
          </a:p>
          <a:p>
            <a:pPr marL="1189038" lvl="3" indent="0">
              <a:lnSpc>
                <a:spcPct val="100000"/>
              </a:lnSpc>
              <a:spcBef>
                <a:spcPts val="0"/>
              </a:spcBef>
              <a:buNone/>
              <a:tabLst>
                <a:tab pos="385763" algn="l"/>
              </a:tabLst>
            </a:pPr>
            <a:endParaRPr lang="en-US" dirty="0"/>
          </a:p>
          <a:p>
            <a:pPr marL="1189038" lvl="3" indent="0">
              <a:lnSpc>
                <a:spcPct val="100000"/>
              </a:lnSpc>
              <a:spcBef>
                <a:spcPts val="0"/>
              </a:spcBef>
              <a:buNone/>
              <a:tabLst>
                <a:tab pos="385763" algn="l"/>
              </a:tabLst>
            </a:pPr>
            <a:endParaRPr lang="en-US" dirty="0"/>
          </a:p>
          <a:p>
            <a:pPr marL="1189038" lvl="3" indent="0">
              <a:lnSpc>
                <a:spcPct val="100000"/>
              </a:lnSpc>
              <a:spcBef>
                <a:spcPts val="0"/>
              </a:spcBef>
              <a:buNone/>
              <a:tabLst>
                <a:tab pos="385763" algn="l"/>
              </a:tabLst>
            </a:pPr>
            <a:r>
              <a:rPr lang="en-US" dirty="0"/>
              <a:t>Function name    1, 200, 20 : are the function arguments. </a:t>
            </a:r>
          </a:p>
          <a:p>
            <a:pPr marL="617538" lvl="1" indent="-342900">
              <a:lnSpc>
                <a:spcPct val="100000"/>
              </a:lnSpc>
              <a:spcBef>
                <a:spcPts val="0"/>
              </a:spcBef>
              <a:buFont typeface="Arial" charset="0"/>
              <a:buChar char="•"/>
              <a:tabLst>
                <a:tab pos="385763" algn="l"/>
              </a:tabLst>
            </a:pPr>
            <a:endParaRPr lang="en-US" dirty="0"/>
          </a:p>
          <a:p>
            <a:pPr marL="617538" lvl="1" indent="-342900">
              <a:lnSpc>
                <a:spcPct val="100000"/>
              </a:lnSpc>
              <a:spcBef>
                <a:spcPts val="0"/>
              </a:spcBef>
              <a:buFont typeface="Arial" charset="0"/>
              <a:buChar char="•"/>
              <a:tabLst>
                <a:tab pos="385763" algn="l"/>
              </a:tabLst>
            </a:pPr>
            <a:r>
              <a:rPr lang="en-US" dirty="0"/>
              <a:t>We can use the </a:t>
            </a:r>
            <a:r>
              <a:rPr lang="en-US" dirty="0" err="1"/>
              <a:t>seq</a:t>
            </a:r>
            <a:r>
              <a:rPr lang="en-US" dirty="0"/>
              <a:t>() and rep() functions to create vectors with many elements quickly.</a:t>
            </a:r>
          </a:p>
          <a:p>
            <a:pPr marL="1189038" lvl="3" indent="0">
              <a:lnSpc>
                <a:spcPct val="100000"/>
              </a:lnSpc>
              <a:spcBef>
                <a:spcPts val="0"/>
              </a:spcBef>
              <a:buNone/>
              <a:tabLst>
                <a:tab pos="385763" algn="l"/>
              </a:tabLst>
            </a:pPr>
            <a:r>
              <a:rPr lang="en-US" dirty="0"/>
              <a:t>&gt; </a:t>
            </a:r>
            <a:r>
              <a:rPr lang="en-US" dirty="0" err="1"/>
              <a:t>seq</a:t>
            </a:r>
            <a:r>
              <a:rPr lang="en-US" dirty="0"/>
              <a:t>(1,200,20)</a:t>
            </a:r>
          </a:p>
          <a:p>
            <a:pPr marL="1189038" lvl="3" indent="0">
              <a:lnSpc>
                <a:spcPct val="100000"/>
              </a:lnSpc>
              <a:spcBef>
                <a:spcPts val="0"/>
              </a:spcBef>
              <a:buNone/>
              <a:tabLst>
                <a:tab pos="385763" algn="l"/>
              </a:tabLst>
            </a:pPr>
            <a:endParaRPr lang="en-US" dirty="0"/>
          </a:p>
          <a:p>
            <a:pPr marL="1189038" lvl="3" indent="0">
              <a:lnSpc>
                <a:spcPct val="100000"/>
              </a:lnSpc>
              <a:spcBef>
                <a:spcPts val="0"/>
              </a:spcBef>
              <a:buNone/>
              <a:tabLst>
                <a:tab pos="385763" algn="l"/>
              </a:tabLst>
            </a:pPr>
            <a:r>
              <a:rPr lang="en-US" dirty="0"/>
              <a:t> [1] </a:t>
            </a:r>
            <a:r>
              <a:rPr lang="cs-CZ" dirty="0"/>
              <a:t>1  21  41  61  81 101 121 141 161 181</a:t>
            </a:r>
            <a:endParaRPr lang="en-US" dirty="0"/>
          </a:p>
          <a:p>
            <a:pPr marL="617538" lvl="1" indent="-342900">
              <a:lnSpc>
                <a:spcPct val="100000"/>
              </a:lnSpc>
              <a:spcBef>
                <a:spcPts val="0"/>
              </a:spcBef>
              <a:buFont typeface="Arial" charset="0"/>
              <a:buChar char="•"/>
              <a:tabLst>
                <a:tab pos="385763" algn="l"/>
              </a:tabLst>
            </a:pPr>
            <a:endParaRPr lang="en-US" dirty="0"/>
          </a:p>
          <a:p>
            <a:pPr marL="1200150" lvl="2" indent="0">
              <a:lnSpc>
                <a:spcPct val="100000"/>
              </a:lnSpc>
              <a:spcBef>
                <a:spcPts val="0"/>
              </a:spcBef>
              <a:buNone/>
            </a:pPr>
            <a:r>
              <a:rPr lang="en-US" dirty="0"/>
              <a:t>&gt; rep(c(“cat”, “dog”),2)</a:t>
            </a:r>
          </a:p>
          <a:p>
            <a:pPr marL="1200150" lvl="2" indent="0">
              <a:lnSpc>
                <a:spcPct val="100000"/>
              </a:lnSpc>
              <a:spcBef>
                <a:spcPts val="0"/>
              </a:spcBef>
              <a:buNone/>
            </a:pPr>
            <a:endParaRPr lang="en-US" dirty="0"/>
          </a:p>
          <a:p>
            <a:pPr marL="1200150" lvl="2" indent="0">
              <a:lnSpc>
                <a:spcPct val="100000"/>
              </a:lnSpc>
              <a:spcBef>
                <a:spcPts val="0"/>
              </a:spcBef>
              <a:buNone/>
            </a:pPr>
            <a:r>
              <a:rPr lang="en-US" dirty="0"/>
              <a:t>[1]  cat   dog   cat   dog</a:t>
            </a:r>
          </a:p>
          <a:p>
            <a:pPr marL="617538" lvl="1" indent="-342900">
              <a:lnSpc>
                <a:spcPct val="100000"/>
              </a:lnSpc>
              <a:spcBef>
                <a:spcPts val="0"/>
              </a:spcBef>
              <a:buFont typeface="Arial" charset="0"/>
              <a:buChar char="•"/>
              <a:tabLst>
                <a:tab pos="385763" algn="l"/>
              </a:tabLst>
            </a:pPr>
            <a:endParaRPr lang="en-US" dirty="0"/>
          </a:p>
        </p:txBody>
      </p:sp>
      <p:cxnSp>
        <p:nvCxnSpPr>
          <p:cNvPr id="9" name="Straight Arrow Connector 8"/>
          <p:cNvCxnSpPr/>
          <p:nvPr/>
        </p:nvCxnSpPr>
        <p:spPr>
          <a:xfrm flipV="1">
            <a:off x="3214263" y="3158835"/>
            <a:ext cx="0" cy="457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479956" y="3193472"/>
            <a:ext cx="0" cy="457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 Box 8"/>
          <p:cNvSpPr txBox="1">
            <a:spLocks noChangeArrowheads="1"/>
          </p:cNvSpPr>
          <p:nvPr/>
        </p:nvSpPr>
        <p:spPr bwMode="auto">
          <a:xfrm>
            <a:off x="2440" y="892173"/>
            <a:ext cx="12171975" cy="145319"/>
          </a:xfrm>
          <a:prstGeom prst="rect">
            <a:avLst/>
          </a:prstGeom>
          <a:gradFill rotWithShape="0">
            <a:gsLst>
              <a:gs pos="0">
                <a:srgbClr val="3176BB"/>
              </a:gs>
              <a:gs pos="100000">
                <a:srgbClr val="FFFFFF"/>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a:lstStyle>
            <a:lvl1pPr defTabSz="903288" eaLnBrk="0" hangingPunct="0">
              <a:defRPr sz="4000">
                <a:solidFill>
                  <a:schemeClr val="tx1"/>
                </a:solidFill>
                <a:latin typeface="Times" charset="0"/>
                <a:ea typeface="ＭＳ Ｐゴシック" charset="-128"/>
              </a:defRPr>
            </a:lvl1pPr>
            <a:lvl2pPr marL="37931725" indent="-37474525" defTabSz="903288" eaLnBrk="0" hangingPunct="0">
              <a:defRPr sz="4000">
                <a:solidFill>
                  <a:schemeClr val="tx1"/>
                </a:solidFill>
                <a:latin typeface="Times" charset="0"/>
                <a:ea typeface="ＭＳ Ｐゴシック" charset="-128"/>
              </a:defRPr>
            </a:lvl2pPr>
            <a:lvl3pPr eaLnBrk="0" hangingPunct="0">
              <a:defRPr sz="4000">
                <a:solidFill>
                  <a:schemeClr val="tx1"/>
                </a:solidFill>
                <a:latin typeface="Times" charset="0"/>
                <a:ea typeface="ＭＳ Ｐゴシック" charset="-128"/>
              </a:defRPr>
            </a:lvl3pPr>
            <a:lvl4pPr eaLnBrk="0" hangingPunct="0">
              <a:defRPr sz="4000">
                <a:solidFill>
                  <a:schemeClr val="tx1"/>
                </a:solidFill>
                <a:latin typeface="Times" charset="0"/>
                <a:ea typeface="ＭＳ Ｐゴシック" charset="-128"/>
              </a:defRPr>
            </a:lvl4pPr>
            <a:lvl5pPr eaLnBrk="0" hangingPunct="0">
              <a:defRPr sz="4000">
                <a:solidFill>
                  <a:schemeClr val="tx1"/>
                </a:solidFill>
                <a:latin typeface="Times" charset="0"/>
                <a:ea typeface="ＭＳ Ｐゴシック" charset="-128"/>
              </a:defRPr>
            </a:lvl5pPr>
            <a:lvl6pPr marL="457200" eaLnBrk="0" fontAlgn="base" hangingPunct="0">
              <a:spcBef>
                <a:spcPct val="0"/>
              </a:spcBef>
              <a:spcAft>
                <a:spcPct val="0"/>
              </a:spcAft>
              <a:defRPr sz="4000">
                <a:solidFill>
                  <a:schemeClr val="tx1"/>
                </a:solidFill>
                <a:latin typeface="Times" charset="0"/>
                <a:ea typeface="ＭＳ Ｐゴシック" charset="-128"/>
              </a:defRPr>
            </a:lvl6pPr>
            <a:lvl7pPr marL="914400" eaLnBrk="0" fontAlgn="base" hangingPunct="0">
              <a:spcBef>
                <a:spcPct val="0"/>
              </a:spcBef>
              <a:spcAft>
                <a:spcPct val="0"/>
              </a:spcAft>
              <a:defRPr sz="4000">
                <a:solidFill>
                  <a:schemeClr val="tx1"/>
                </a:solidFill>
                <a:latin typeface="Times" charset="0"/>
                <a:ea typeface="ＭＳ Ｐゴシック" charset="-128"/>
              </a:defRPr>
            </a:lvl7pPr>
            <a:lvl8pPr marL="1371600" eaLnBrk="0" fontAlgn="base" hangingPunct="0">
              <a:spcBef>
                <a:spcPct val="0"/>
              </a:spcBef>
              <a:spcAft>
                <a:spcPct val="0"/>
              </a:spcAft>
              <a:defRPr sz="4000">
                <a:solidFill>
                  <a:schemeClr val="tx1"/>
                </a:solidFill>
                <a:latin typeface="Times" charset="0"/>
                <a:ea typeface="ＭＳ Ｐゴシック" charset="-128"/>
              </a:defRPr>
            </a:lvl8pPr>
            <a:lvl9pPr marL="1828800" eaLnBrk="0" fontAlgn="base" hangingPunct="0">
              <a:spcBef>
                <a:spcPct val="0"/>
              </a:spcBef>
              <a:spcAft>
                <a:spcPct val="0"/>
              </a:spcAft>
              <a:defRPr sz="4000">
                <a:solidFill>
                  <a:schemeClr val="tx1"/>
                </a:solidFill>
                <a:latin typeface="Times" charset="0"/>
                <a:ea typeface="ＭＳ Ｐゴシック" charset="-128"/>
              </a:defRPr>
            </a:lvl9pPr>
          </a:lstStyle>
          <a:p>
            <a:pPr algn="ctr" eaLnBrk="1" hangingPunct="1">
              <a:lnSpc>
                <a:spcPct val="80000"/>
              </a:lnSpc>
              <a:spcBef>
                <a:spcPct val="20000"/>
              </a:spcBef>
            </a:pPr>
            <a:endParaRPr lang="en-US" altLang="en-US" sz="1600">
              <a:latin typeface="Arial" charset="0"/>
            </a:endParaRPr>
          </a:p>
        </p:txBody>
      </p:sp>
    </p:spTree>
    <p:extLst>
      <p:ext uri="{BB962C8B-B14F-4D97-AF65-F5344CB8AC3E}">
        <p14:creationId xmlns:p14="http://schemas.microsoft.com/office/powerpoint/2010/main" val="902323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7B098-2E25-45F2-BADC-B43A367E115C}"/>
              </a:ext>
            </a:extLst>
          </p:cNvPr>
          <p:cNvSpPr>
            <a:spLocks noGrp="1"/>
          </p:cNvSpPr>
          <p:nvPr>
            <p:ph type="title"/>
          </p:nvPr>
        </p:nvSpPr>
        <p:spPr>
          <a:xfrm>
            <a:off x="838200" y="343861"/>
            <a:ext cx="10515600" cy="557664"/>
          </a:xfrm>
        </p:spPr>
        <p:txBody>
          <a:bodyPr>
            <a:normAutofit fontScale="90000"/>
          </a:bodyPr>
          <a:lstStyle/>
          <a:p>
            <a:r>
              <a:rPr lang="en-CA"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Install packages and write a simple code</a:t>
            </a:r>
          </a:p>
        </p:txBody>
      </p:sp>
      <p:sp>
        <p:nvSpPr>
          <p:cNvPr id="3" name="Content Placeholder 2">
            <a:extLst>
              <a:ext uri="{FF2B5EF4-FFF2-40B4-BE49-F238E27FC236}">
                <a16:creationId xmlns:a16="http://schemas.microsoft.com/office/drawing/2014/main" id="{A44F692F-03FA-4552-BA6A-798AFC7C64A2}"/>
              </a:ext>
            </a:extLst>
          </p:cNvPr>
          <p:cNvSpPr>
            <a:spLocks noGrp="1"/>
          </p:cNvSpPr>
          <p:nvPr>
            <p:ph idx="1"/>
          </p:nvPr>
        </p:nvSpPr>
        <p:spPr>
          <a:xfrm>
            <a:off x="452307" y="1253331"/>
            <a:ext cx="10515600" cy="4351338"/>
          </a:xfrm>
        </p:spPr>
        <p:txBody>
          <a:bodyPr>
            <a:normAutofit/>
          </a:bodyPr>
          <a:lstStyle/>
          <a:p>
            <a:r>
              <a:rPr lang="en-CA" sz="2400" dirty="0">
                <a:latin typeface="Times New Roman" panose="02020603050405020304" pitchFamily="18" charset="0"/>
                <a:cs typeface="Times New Roman" panose="02020603050405020304" pitchFamily="18" charset="0"/>
              </a:rPr>
              <a:t>Install R and R studio</a:t>
            </a:r>
          </a:p>
          <a:p>
            <a:r>
              <a:rPr lang="en-CA" sz="2400" dirty="0">
                <a:latin typeface="Times New Roman" panose="02020603050405020304" pitchFamily="18" charset="0"/>
                <a:cs typeface="Times New Roman" panose="02020603050405020304" pitchFamily="18" charset="0"/>
              </a:rPr>
              <a:t>Install and load the following packages :</a:t>
            </a:r>
            <a:r>
              <a:rPr lang="en-CA" sz="2400" dirty="0" err="1">
                <a:latin typeface="Times New Roman" panose="02020603050405020304" pitchFamily="18" charset="0"/>
                <a:cs typeface="Times New Roman" panose="02020603050405020304" pitchFamily="18" charset="0"/>
              </a:rPr>
              <a:t>plyr</a:t>
            </a:r>
            <a:r>
              <a:rPr lang="en-CA" sz="2400" dirty="0">
                <a:latin typeface="Times New Roman" panose="02020603050405020304" pitchFamily="18" charset="0"/>
                <a:cs typeface="Times New Roman" panose="02020603050405020304" pitchFamily="18" charset="0"/>
              </a:rPr>
              <a:t> ,ggplot2,RColorBrewer</a:t>
            </a:r>
          </a:p>
          <a:p>
            <a:r>
              <a:rPr lang="en-US" sz="2400" dirty="0">
                <a:latin typeface="Times New Roman" panose="02020603050405020304" pitchFamily="18" charset="0"/>
                <a:cs typeface="Times New Roman" panose="02020603050405020304" pitchFamily="18" charset="0"/>
              </a:rPr>
              <a:t>Create a program to :</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Input three values a=22 ,b=34 and c=102</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Calculate the average of </a:t>
            </a:r>
            <a:r>
              <a:rPr lang="en-US" sz="2000" dirty="0" err="1">
                <a:latin typeface="Times New Roman" panose="02020603050405020304" pitchFamily="18" charset="0"/>
                <a:cs typeface="Times New Roman" panose="02020603050405020304" pitchFamily="18" charset="0"/>
              </a:rPr>
              <a:t>a,b,c</a:t>
            </a:r>
            <a:r>
              <a:rPr lang="en-US" sz="2000" dirty="0">
                <a:latin typeface="Times New Roman" panose="02020603050405020304" pitchFamily="18" charset="0"/>
                <a:cs typeface="Times New Roman" panose="02020603050405020304" pitchFamily="18" charset="0"/>
              </a:rPr>
              <a:t> values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Store the average in the variable '</a:t>
            </a:r>
            <a:r>
              <a:rPr lang="en-US" sz="2000" dirty="0" err="1">
                <a:latin typeface="Times New Roman" panose="02020603050405020304" pitchFamily="18" charset="0"/>
                <a:cs typeface="Times New Roman" panose="02020603050405020304" pitchFamily="18" charset="0"/>
              </a:rPr>
              <a:t>avg</a:t>
            </a:r>
            <a:r>
              <a:rPr lang="en-US" sz="2000" dirty="0">
                <a:latin typeface="Times New Roman" panose="02020603050405020304" pitchFamily="18" charset="0"/>
                <a:cs typeface="Times New Roman" panose="02020603050405020304" pitchFamily="18" charset="0"/>
              </a:rPr>
              <a:t>' and print its value.</a:t>
            </a:r>
            <a:endParaRPr lang="en-CA"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713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3600" b="1" dirty="0">
                <a:solidFill>
                  <a:srgbClr val="FF0000"/>
                </a:solidFill>
                <a:latin typeface="Times New Roman" panose="02020603050405020304" pitchFamily="18" charset="0"/>
                <a:cs typeface="Times New Roman" panose="02020603050405020304" pitchFamily="18" charset="0"/>
              </a:rPr>
              <a:t>What</a:t>
            </a:r>
            <a:r>
              <a:rPr lang="en-CA" dirty="0"/>
              <a:t> </a:t>
            </a:r>
            <a:r>
              <a:rPr lang="en-CA" sz="3600" b="1" dirty="0">
                <a:solidFill>
                  <a:srgbClr val="FF0000"/>
                </a:solidFill>
                <a:latin typeface="Times New Roman" panose="02020603050405020304" pitchFamily="18" charset="0"/>
                <a:cs typeface="Times New Roman" panose="02020603050405020304" pitchFamily="18" charset="0"/>
              </a:rPr>
              <a:t>is R timeline</a:t>
            </a:r>
          </a:p>
        </p:txBody>
      </p:sp>
      <p:pic>
        <p:nvPicPr>
          <p:cNvPr id="4" name="Picture 3"/>
          <p:cNvPicPr>
            <a:picLocks noChangeAspect="1"/>
          </p:cNvPicPr>
          <p:nvPr/>
        </p:nvPicPr>
        <p:blipFill>
          <a:blip r:embed="rId2"/>
          <a:stretch>
            <a:fillRect/>
          </a:stretch>
        </p:blipFill>
        <p:spPr>
          <a:xfrm>
            <a:off x="1266784" y="2095492"/>
            <a:ext cx="8138160" cy="3378362"/>
          </a:xfrm>
          <a:prstGeom prst="rect">
            <a:avLst/>
          </a:prstGeom>
        </p:spPr>
      </p:pic>
    </p:spTree>
    <p:extLst>
      <p:ext uri="{BB962C8B-B14F-4D97-AF65-F5344CB8AC3E}">
        <p14:creationId xmlns:p14="http://schemas.microsoft.com/office/powerpoint/2010/main" val="281535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8658" y="0"/>
            <a:ext cx="10515600" cy="892277"/>
          </a:xfrm>
        </p:spPr>
        <p:txBody>
          <a:bodyPr/>
          <a:lstStyle/>
          <a:p>
            <a:r>
              <a:rPr lang="en-CA" sz="3600" b="1" dirty="0">
                <a:solidFill>
                  <a:srgbClr val="FF0000"/>
                </a:solidFill>
                <a:latin typeface="Times New Roman" panose="02020603050405020304" pitchFamily="18" charset="0"/>
                <a:cs typeface="Times New Roman" panose="02020603050405020304" pitchFamily="18" charset="0"/>
              </a:rPr>
              <a:t>Comparing</a:t>
            </a:r>
            <a:r>
              <a:rPr lang="en-CA" b="1" dirty="0"/>
              <a:t> </a:t>
            </a:r>
            <a:r>
              <a:rPr lang="en-CA" sz="3600" b="1" dirty="0">
                <a:solidFill>
                  <a:srgbClr val="FF0000"/>
                </a:solidFill>
                <a:latin typeface="Times New Roman" panose="02020603050405020304" pitchFamily="18" charset="0"/>
                <a:cs typeface="Times New Roman" panose="02020603050405020304" pitchFamily="18" charset="0"/>
              </a:rPr>
              <a:t>R : Job Trends</a:t>
            </a:r>
          </a:p>
        </p:txBody>
      </p:sp>
      <p:pic>
        <p:nvPicPr>
          <p:cNvPr id="2" name="Picture 1">
            <a:extLst>
              <a:ext uri="{FF2B5EF4-FFF2-40B4-BE49-F238E27FC236}">
                <a16:creationId xmlns:a16="http://schemas.microsoft.com/office/drawing/2014/main" id="{1447BE74-C13E-4C70-8A99-4DEEAE8A0656}"/>
              </a:ext>
            </a:extLst>
          </p:cNvPr>
          <p:cNvPicPr>
            <a:picLocks noChangeAspect="1"/>
          </p:cNvPicPr>
          <p:nvPr/>
        </p:nvPicPr>
        <p:blipFill rotWithShape="1">
          <a:blip r:embed="rId2"/>
          <a:srcRect l="2443" r="2017" b="11525"/>
          <a:stretch/>
        </p:blipFill>
        <p:spPr>
          <a:xfrm>
            <a:off x="4173795" y="1419225"/>
            <a:ext cx="7180006" cy="4811969"/>
          </a:xfrm>
          <a:prstGeom prst="rect">
            <a:avLst/>
          </a:prstGeom>
        </p:spPr>
      </p:pic>
    </p:spTree>
    <p:extLst>
      <p:ext uri="{BB962C8B-B14F-4D97-AF65-F5344CB8AC3E}">
        <p14:creationId xmlns:p14="http://schemas.microsoft.com/office/powerpoint/2010/main" val="1572406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45304"/>
          </a:xfrm>
        </p:spPr>
        <p:txBody>
          <a:bodyPr/>
          <a:lstStyle/>
          <a:p>
            <a:r>
              <a:rPr lang="en-CA" sz="3600" b="1" dirty="0">
                <a:solidFill>
                  <a:srgbClr val="FF0000"/>
                </a:solidFill>
                <a:latin typeface="Times New Roman" panose="02020603050405020304" pitchFamily="18" charset="0"/>
                <a:cs typeface="Times New Roman" panose="02020603050405020304" pitchFamily="18" charset="0"/>
              </a:rPr>
              <a:t>R products</a:t>
            </a:r>
          </a:p>
        </p:txBody>
      </p:sp>
      <p:pic>
        <p:nvPicPr>
          <p:cNvPr id="3" name="Picture 2">
            <a:extLst>
              <a:ext uri="{FF2B5EF4-FFF2-40B4-BE49-F238E27FC236}">
                <a16:creationId xmlns:a16="http://schemas.microsoft.com/office/drawing/2014/main" id="{D7240301-B4AA-4F5A-BF9D-61850148F7CF}"/>
              </a:ext>
            </a:extLst>
          </p:cNvPr>
          <p:cNvPicPr>
            <a:picLocks noChangeAspect="1"/>
          </p:cNvPicPr>
          <p:nvPr/>
        </p:nvPicPr>
        <p:blipFill>
          <a:blip r:embed="rId2"/>
          <a:stretch>
            <a:fillRect/>
          </a:stretch>
        </p:blipFill>
        <p:spPr>
          <a:xfrm>
            <a:off x="631568" y="1596359"/>
            <a:ext cx="11268075" cy="5095875"/>
          </a:xfrm>
          <a:prstGeom prst="rect">
            <a:avLst/>
          </a:prstGeom>
        </p:spPr>
      </p:pic>
    </p:spTree>
    <p:extLst>
      <p:ext uri="{BB962C8B-B14F-4D97-AF65-F5344CB8AC3E}">
        <p14:creationId xmlns:p14="http://schemas.microsoft.com/office/powerpoint/2010/main" val="3404993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1" y="24703"/>
            <a:ext cx="10515600" cy="680843"/>
          </a:xfrm>
        </p:spPr>
        <p:txBody>
          <a:bodyPr/>
          <a:lstStyle/>
          <a:p>
            <a:r>
              <a:rPr lang="en-CA" sz="3600" b="1" dirty="0">
                <a:solidFill>
                  <a:srgbClr val="FF0000"/>
                </a:solidFill>
                <a:latin typeface="Times New Roman" panose="02020603050405020304" pitchFamily="18" charset="0"/>
                <a:cs typeface="Times New Roman" panose="02020603050405020304" pitchFamily="18" charset="0"/>
              </a:rPr>
              <a:t>Who Uses R ?</a:t>
            </a:r>
          </a:p>
        </p:txBody>
      </p:sp>
      <p:pic>
        <p:nvPicPr>
          <p:cNvPr id="5" name="Picture 4"/>
          <p:cNvPicPr>
            <a:picLocks noChangeAspect="1"/>
          </p:cNvPicPr>
          <p:nvPr/>
        </p:nvPicPr>
        <p:blipFill>
          <a:blip r:embed="rId2"/>
          <a:stretch>
            <a:fillRect/>
          </a:stretch>
        </p:blipFill>
        <p:spPr>
          <a:xfrm>
            <a:off x="5106092" y="390525"/>
            <a:ext cx="6172200" cy="2600325"/>
          </a:xfrm>
          <a:prstGeom prst="rect">
            <a:avLst/>
          </a:prstGeom>
        </p:spPr>
      </p:pic>
      <p:pic>
        <p:nvPicPr>
          <p:cNvPr id="3" name="Picture 2"/>
          <p:cNvPicPr>
            <a:picLocks noChangeAspect="1"/>
          </p:cNvPicPr>
          <p:nvPr/>
        </p:nvPicPr>
        <p:blipFill>
          <a:blip r:embed="rId3"/>
          <a:stretch>
            <a:fillRect/>
          </a:stretch>
        </p:blipFill>
        <p:spPr>
          <a:xfrm>
            <a:off x="3314700" y="3016250"/>
            <a:ext cx="8700221" cy="3433271"/>
          </a:xfrm>
          <a:prstGeom prst="rect">
            <a:avLst/>
          </a:prstGeom>
        </p:spPr>
      </p:pic>
      <p:sp>
        <p:nvSpPr>
          <p:cNvPr id="6" name="Rectangle 5">
            <a:extLst>
              <a:ext uri="{FF2B5EF4-FFF2-40B4-BE49-F238E27FC236}">
                <a16:creationId xmlns:a16="http://schemas.microsoft.com/office/drawing/2014/main" id="{33563FCB-A2C8-4DDE-9B46-336BC6572DFA}"/>
              </a:ext>
            </a:extLst>
          </p:cNvPr>
          <p:cNvSpPr/>
          <p:nvPr/>
        </p:nvSpPr>
        <p:spPr>
          <a:xfrm>
            <a:off x="646878" y="3151178"/>
            <a:ext cx="1892391" cy="1200329"/>
          </a:xfrm>
          <a:prstGeom prst="rect">
            <a:avLst/>
          </a:prstGeom>
        </p:spPr>
        <p:txBody>
          <a:bodyPr wrap="square">
            <a:spAutoFit/>
          </a:bodyPr>
          <a:lstStyle/>
          <a:p>
            <a:r>
              <a:rPr lang="en-CA" dirty="0" err="1">
                <a:latin typeface="Times New Roman" panose="02020603050405020304" pitchFamily="18" charset="0"/>
                <a:cs typeface="Times New Roman" panose="02020603050405020304" pitchFamily="18" charset="0"/>
              </a:rPr>
              <a:t>Telcom</a:t>
            </a:r>
            <a:br>
              <a:rPr lang="en-CA" dirty="0">
                <a:latin typeface="Times New Roman" panose="02020603050405020304" pitchFamily="18" charset="0"/>
                <a:cs typeface="Times New Roman" panose="02020603050405020304" pitchFamily="18" charset="0"/>
              </a:rPr>
            </a:br>
            <a:r>
              <a:rPr lang="en-CA" dirty="0">
                <a:latin typeface="Times New Roman" panose="02020603050405020304" pitchFamily="18" charset="0"/>
                <a:cs typeface="Times New Roman" panose="02020603050405020304" pitchFamily="18" charset="0"/>
              </a:rPr>
              <a:t>Pharmaceuticals</a:t>
            </a:r>
            <a:br>
              <a:rPr lang="en-CA" dirty="0">
                <a:latin typeface="Times New Roman" panose="02020603050405020304" pitchFamily="18" charset="0"/>
                <a:cs typeface="Times New Roman" panose="02020603050405020304" pitchFamily="18" charset="0"/>
              </a:rPr>
            </a:br>
            <a:r>
              <a:rPr lang="en-CA" dirty="0">
                <a:latin typeface="Times New Roman" panose="02020603050405020304" pitchFamily="18" charset="0"/>
                <a:cs typeface="Times New Roman" panose="02020603050405020304" pitchFamily="18" charset="0"/>
              </a:rPr>
              <a:t>Life Science</a:t>
            </a:r>
            <a:br>
              <a:rPr lang="en-CA" dirty="0">
                <a:latin typeface="Times New Roman" panose="02020603050405020304" pitchFamily="18" charset="0"/>
                <a:cs typeface="Times New Roman" panose="02020603050405020304" pitchFamily="18" charset="0"/>
              </a:rPr>
            </a:br>
            <a:r>
              <a:rPr lang="en-CA" dirty="0">
                <a:latin typeface="Times New Roman" panose="02020603050405020304" pitchFamily="18" charset="0"/>
                <a:cs typeface="Times New Roman" panose="02020603050405020304" pitchFamily="18" charset="0"/>
              </a:rPr>
              <a:t>Education ,</a:t>
            </a:r>
            <a:r>
              <a:rPr lang="en-CA" dirty="0" err="1">
                <a:latin typeface="Times New Roman" panose="02020603050405020304" pitchFamily="18" charset="0"/>
                <a:cs typeface="Times New Roman" panose="02020603050405020304" pitchFamily="18" charset="0"/>
              </a:rPr>
              <a:t>etc</a:t>
            </a:r>
            <a:endParaRPr lang="en-CA" dirty="0"/>
          </a:p>
        </p:txBody>
      </p:sp>
    </p:spTree>
    <p:extLst>
      <p:ext uri="{BB962C8B-B14F-4D97-AF65-F5344CB8AC3E}">
        <p14:creationId xmlns:p14="http://schemas.microsoft.com/office/powerpoint/2010/main" val="4254731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1416</TotalTime>
  <Words>1653</Words>
  <Application>Microsoft Office PowerPoint</Application>
  <PresentationFormat>Widescreen</PresentationFormat>
  <Paragraphs>273</Paragraphs>
  <Slides>57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Times New Roman</vt:lpstr>
      <vt:lpstr>Office Theme</vt:lpstr>
      <vt:lpstr>PowerPoint Presentation</vt:lpstr>
      <vt:lpstr>What is R :Data Analysis software</vt:lpstr>
      <vt:lpstr>What is R :Environment for Statistical Analysis</vt:lpstr>
      <vt:lpstr>What is R :Open-Source Software Project</vt:lpstr>
      <vt:lpstr>What is R Community</vt:lpstr>
      <vt:lpstr>What is R timeline</vt:lpstr>
      <vt:lpstr>Comparing R : Job Trends</vt:lpstr>
      <vt:lpstr>R products</vt:lpstr>
      <vt:lpstr>Who Uses R ?</vt:lpstr>
      <vt:lpstr>Installation of R packages</vt:lpstr>
      <vt:lpstr>https://cloud.r-project.org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Installation of R Packages</vt:lpstr>
      <vt:lpstr>PowerPoint Presentation</vt:lpstr>
      <vt:lpstr>Installation of R and packages</vt:lpstr>
      <vt:lpstr>Installation of R Studio</vt:lpstr>
      <vt:lpstr>Installing R Studio</vt:lpstr>
      <vt:lpstr>PowerPoint Presentation</vt:lpstr>
      <vt:lpstr>PowerPoint Presentation</vt:lpstr>
      <vt:lpstr>PowerPoint Presentation</vt:lpstr>
      <vt:lpstr>PowerPoint Presentation</vt:lpstr>
      <vt:lpstr>Help and Documentation in R</vt:lpstr>
      <vt:lpstr>RStudio Environment</vt:lpstr>
      <vt:lpstr>Calculator + Comparator </vt:lpstr>
      <vt:lpstr>Finding Help</vt:lpstr>
      <vt:lpstr>PowerPoint Presentation</vt:lpstr>
      <vt:lpstr>Getting started with R</vt:lpstr>
      <vt:lpstr>PowerPoint Presentation</vt:lpstr>
      <vt:lpstr>Getting started with R</vt:lpstr>
      <vt:lpstr>PowerPoint Presentation</vt:lpstr>
      <vt:lpstr>Data Type :Summary</vt:lpstr>
      <vt:lpstr>PowerPoint Presentation</vt:lpstr>
      <vt:lpstr>PowerPoint Presentation</vt:lpstr>
      <vt:lpstr>PowerPoint Presentation</vt:lpstr>
      <vt:lpstr>PowerPoint Presentation</vt:lpstr>
      <vt:lpstr>PowerPoint Presentation</vt:lpstr>
      <vt:lpstr>Tools-Install packages</vt:lpstr>
      <vt:lpstr>Calculator/Logic Examples</vt:lpstr>
      <vt:lpstr>Calculator/Logic Examples</vt:lpstr>
      <vt:lpstr>Variable Assignment</vt:lpstr>
      <vt:lpstr>1. Assigning Single Values</vt:lpstr>
      <vt:lpstr>2. Assigning Vectors Arrays and Lists with c()</vt:lpstr>
      <vt:lpstr>2. Assigning Series Quickly</vt:lpstr>
      <vt:lpstr>3. Operations on Vectors</vt:lpstr>
      <vt:lpstr>4. Accessing Elements in a Vector: Indexing</vt:lpstr>
      <vt:lpstr>5. Functions and Arguments</vt:lpstr>
      <vt:lpstr>Install packages and write a simple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pedram h</dc:creator>
  <cp:lastModifiedBy>Ebenezer Esan</cp:lastModifiedBy>
  <cp:revision>65</cp:revision>
  <dcterms:created xsi:type="dcterms:W3CDTF">2017-03-14T10:25:49Z</dcterms:created>
  <dcterms:modified xsi:type="dcterms:W3CDTF">2023-01-14T01:38:34Z</dcterms:modified>
</cp:coreProperties>
</file>